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Lst>
  <p:sldSz cy="6858000" cx="9144000"/>
  <p:notesSz cx="6858000" cy="9144000"/>
  <p:embeddedFontLst>
    <p:embeddedFont>
      <p:font typeface="Garamond"/>
      <p:regular r:id="rId65"/>
      <p:bold r:id="rId66"/>
      <p:italic r:id="rId67"/>
      <p:boldItalic r:id="rId6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D9AE4387-6C18-4880-BA2B-5D43E89AA1A4}">
  <a:tblStyle styleId="{D9AE4387-6C18-4880-BA2B-5D43E89AA1A4}" styleName="Table_0"/>
</a:tblStyleLst>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62" Type="http://schemas.openxmlformats.org/officeDocument/2006/relationships/slide" Target="slides/slide57.xml"/><Relationship Id="rId61" Type="http://schemas.openxmlformats.org/officeDocument/2006/relationships/slide" Target="slides/slide56.xml"/><Relationship Id="rId20" Type="http://schemas.openxmlformats.org/officeDocument/2006/relationships/slide" Target="slides/slide15.xml"/><Relationship Id="rId64" Type="http://schemas.openxmlformats.org/officeDocument/2006/relationships/slide" Target="slides/slide59.xml"/><Relationship Id="rId63" Type="http://schemas.openxmlformats.org/officeDocument/2006/relationships/slide" Target="slides/slide58.xml"/><Relationship Id="rId22" Type="http://schemas.openxmlformats.org/officeDocument/2006/relationships/slide" Target="slides/slide17.xml"/><Relationship Id="rId66" Type="http://schemas.openxmlformats.org/officeDocument/2006/relationships/font" Target="fonts/Garamond-bold.fntdata"/><Relationship Id="rId21" Type="http://schemas.openxmlformats.org/officeDocument/2006/relationships/slide" Target="slides/slide16.xml"/><Relationship Id="rId65" Type="http://schemas.openxmlformats.org/officeDocument/2006/relationships/font" Target="fonts/Garamond-regular.fntdata"/><Relationship Id="rId24" Type="http://schemas.openxmlformats.org/officeDocument/2006/relationships/slide" Target="slides/slide19.xml"/><Relationship Id="rId68" Type="http://schemas.openxmlformats.org/officeDocument/2006/relationships/font" Target="fonts/Garamond-boldItalic.fntdata"/><Relationship Id="rId23" Type="http://schemas.openxmlformats.org/officeDocument/2006/relationships/slide" Target="slides/slide18.xml"/><Relationship Id="rId67" Type="http://schemas.openxmlformats.org/officeDocument/2006/relationships/font" Target="fonts/Garamond-italic.fntdata"/><Relationship Id="rId60" Type="http://schemas.openxmlformats.org/officeDocument/2006/relationships/slide" Target="slides/slide55.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slide" Target="slides/slide52.xml"/><Relationship Id="rId12" Type="http://schemas.openxmlformats.org/officeDocument/2006/relationships/slide" Target="slides/slide7.xml"/><Relationship Id="rId56" Type="http://schemas.openxmlformats.org/officeDocument/2006/relationships/slide" Target="slides/slide51.xml"/><Relationship Id="rId15" Type="http://schemas.openxmlformats.org/officeDocument/2006/relationships/slide" Target="slides/slide10.xml"/><Relationship Id="rId59" Type="http://schemas.openxmlformats.org/officeDocument/2006/relationships/slide" Target="slides/slide54.xml"/><Relationship Id="rId14" Type="http://schemas.openxmlformats.org/officeDocument/2006/relationships/slide" Target="slides/slide9.xml"/><Relationship Id="rId58" Type="http://schemas.openxmlformats.org/officeDocument/2006/relationships/slide" Target="slides/slide53.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cap="none" strike="noStrike">
                <a:solidFill>
                  <a:srgbClr val="000000"/>
                </a:solidFill>
                <a:latin typeface="Arial"/>
                <a:ea typeface="Arial"/>
                <a:cs typeface="Arial"/>
                <a:sym typeface="Arial"/>
              </a:rPr>
              <a:t>‹#›</a:t>
            </a:fld>
          </a:p>
        </p:txBody>
      </p:sp>
      <p:sp>
        <p:nvSpPr>
          <p:cNvPr id="4" name="Shape 4"/>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200" u="none">
                <a:solidFill>
                  <a:srgbClr val="000000"/>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9pPr>
          </a:lstStyle>
          <a:p/>
        </p:txBody>
      </p:sp>
      <p:sp>
        <p:nvSpPr>
          <p:cNvPr id="5" name="Shape 5"/>
          <p:cNvSpPr txBox="1"/>
          <p:nvPr>
            <p:ph idx="10" type="dt"/>
          </p:nvPr>
        </p:nvSpPr>
        <p:spPr>
          <a:xfrm>
            <a:off x="3884612" y="0"/>
            <a:ext cx="2971799" cy="457200"/>
          </a:xfrm>
          <a:prstGeom prst="rect">
            <a:avLst/>
          </a:prstGeom>
          <a:noFill/>
          <a:ln>
            <a:noFill/>
          </a:ln>
        </p:spPr>
        <p:txBody>
          <a:bodyPr anchorCtr="0" anchor="t" bIns="91425" lIns="91425" rIns="91425" tIns="91425"/>
          <a:lstStyle>
            <a:lvl1pPr indent="0" lvl="0" marL="0" marR="0" rtl="0" algn="r">
              <a:lnSpc>
                <a:spcPct val="100000"/>
              </a:lnSpc>
              <a:spcBef>
                <a:spcPts val="0"/>
              </a:spcBef>
              <a:spcAft>
                <a:spcPts val="0"/>
              </a:spcAft>
              <a:buNone/>
              <a:defRPr b="0" i="0" sz="1200" u="none">
                <a:solidFill>
                  <a:srgbClr val="000000"/>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9pPr>
          </a:lstStyle>
          <a:p/>
        </p:txBody>
      </p:sp>
      <p:sp>
        <p:nvSpPr>
          <p:cNvPr id="6" name="Shape 6"/>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7" name="Shape 7"/>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0" algn="l">
              <a:spcBef>
                <a:spcPts val="0"/>
              </a:spcBef>
              <a:buNone/>
              <a:defRPr b="0" i="0" sz="1800" u="none" cap="none" strike="noStrike"/>
            </a:lvl1pPr>
            <a:lvl2pPr indent="0" lvl="1" marL="457200" marR="0" rtl="0" algn="l">
              <a:spcBef>
                <a:spcPts val="0"/>
              </a:spcBef>
              <a:buNone/>
              <a:defRPr b="0" i="0" sz="1800" u="none" cap="none" strike="noStrike"/>
            </a:lvl2pPr>
            <a:lvl3pPr indent="0" lvl="2" marL="914400" marR="0" rtl="0" algn="l">
              <a:spcBef>
                <a:spcPts val="0"/>
              </a:spcBef>
              <a:buNone/>
              <a:defRPr b="0" i="0" sz="1800" u="none" cap="none" strike="noStrike"/>
            </a:lvl3pPr>
            <a:lvl4pPr indent="0" lvl="3" marL="1371600" marR="0" rtl="0" algn="l">
              <a:spcBef>
                <a:spcPts val="0"/>
              </a:spcBef>
              <a:buNone/>
              <a:defRPr b="0" i="0" sz="1800" u="none" cap="none" strike="noStrike"/>
            </a:lvl4pPr>
            <a:lvl5pPr indent="0" lvl="4" marL="1828800" marR="0" rtl="0" algn="l">
              <a:spcBef>
                <a:spcPts val="0"/>
              </a:spcBef>
              <a:buNone/>
              <a:defRPr b="0" i="0" sz="1800" u="none" cap="none" strike="noStrike"/>
            </a:lvl5pPr>
            <a:lvl6pPr indent="0" lvl="5" marL="2286000" marR="0" rtl="0" algn="l">
              <a:spcBef>
                <a:spcPts val="0"/>
              </a:spcBef>
              <a:buNone/>
              <a:defRPr b="0" i="0" sz="1800" u="none" cap="none" strike="noStrike"/>
            </a:lvl6pPr>
            <a:lvl7pPr indent="0" lvl="6" marL="2743200" marR="0" rtl="0" algn="l">
              <a:spcBef>
                <a:spcPts val="0"/>
              </a:spcBef>
              <a:buNone/>
              <a:defRPr b="0" i="0" sz="1800" u="none" cap="none" strike="noStrike"/>
            </a:lvl7pPr>
            <a:lvl8pPr indent="0" lvl="7" marL="3200400" marR="0" rtl="0" algn="l">
              <a:spcBef>
                <a:spcPts val="0"/>
              </a:spcBef>
              <a:buNone/>
              <a:defRPr b="0" i="0" sz="1800" u="none" cap="none" strike="noStrike"/>
            </a:lvl8pPr>
            <a:lvl9pPr indent="0" lvl="8" marL="3657600" marR="0" rtl="0" algn="l">
              <a:spcBef>
                <a:spcPts val="0"/>
              </a:spcBef>
              <a:buNone/>
              <a:defRPr b="0" i="0" sz="1800" u="none" cap="none" strike="noStrike"/>
            </a:lvl9pPr>
          </a:lstStyle>
          <a:p/>
        </p:txBody>
      </p:sp>
      <p:sp>
        <p:nvSpPr>
          <p:cNvPr id="8" name="Shape 8"/>
          <p:cNvSpPr txBox="1"/>
          <p:nvPr>
            <p:ph idx="11" type="ftr"/>
          </p:nvPr>
        </p:nvSpPr>
        <p:spPr>
          <a:xfrm>
            <a:off x="0" y="8685211"/>
            <a:ext cx="2971799" cy="4572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1200" u="none">
                <a:solidFill>
                  <a:srgbClr val="000000"/>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9pPr>
          </a:lstStyle>
          <a:p/>
        </p:txBody>
      </p:sp>
      <p:sp>
        <p:nvSpPr>
          <p:cNvPr id="9" name="Shape 9"/>
          <p:cNvSpPr txBox="1"/>
          <p:nvPr>
            <p:ph idx="4"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a:solidFill>
                  <a:srgbClr val="000000"/>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 name="Shape 32"/>
        <p:cNvGrpSpPr/>
        <p:nvPr/>
      </p:nvGrpSpPr>
      <p:grpSpPr>
        <a:xfrm>
          <a:off x="0" y="0"/>
          <a:ext cx="0" cy="0"/>
          <a:chOff x="0" y="0"/>
          <a:chExt cx="0" cy="0"/>
        </a:xfrm>
      </p:grpSpPr>
      <p:sp>
        <p:nvSpPr>
          <p:cNvPr id="33" name="Shape 33"/>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chemeClr val="dk1"/>
                </a:solidFill>
                <a:latin typeface="Arial"/>
                <a:ea typeface="Arial"/>
                <a:cs typeface="Arial"/>
                <a:sym typeface="Arial"/>
              </a:rPr>
              <a:t>‹#›</a:t>
            </a:fld>
          </a:p>
        </p:txBody>
      </p:sp>
      <p:sp>
        <p:nvSpPr>
          <p:cNvPr id="34" name="Shape 3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35" name="Shape 35"/>
          <p:cNvSpPr txBox="1"/>
          <p:nvPr>
            <p:ph idx="1" type="body"/>
          </p:nvPr>
        </p:nvSpPr>
        <p:spPr>
          <a:xfrm>
            <a:off x="685800" y="4343400"/>
            <a:ext cx="5486399" cy="4114800"/>
          </a:xfrm>
          <a:prstGeom prst="rect">
            <a:avLst/>
          </a:prstGeom>
          <a:noFill/>
          <a:ln cap="flat"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3" name="Shape 233"/>
        <p:cNvGrpSpPr/>
        <p:nvPr/>
      </p:nvGrpSpPr>
      <p:grpSpPr>
        <a:xfrm>
          <a:off x="0" y="0"/>
          <a:ext cx="0" cy="0"/>
          <a:chOff x="0" y="0"/>
          <a:chExt cx="0" cy="0"/>
        </a:xfrm>
      </p:grpSpPr>
      <p:sp>
        <p:nvSpPr>
          <p:cNvPr id="234" name="Shape 234"/>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235" name="Shape 23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236" name="Shape 23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0" name="Shape 240"/>
        <p:cNvGrpSpPr/>
        <p:nvPr/>
      </p:nvGrpSpPr>
      <p:grpSpPr>
        <a:xfrm>
          <a:off x="0" y="0"/>
          <a:ext cx="0" cy="0"/>
          <a:chOff x="0" y="0"/>
          <a:chExt cx="0" cy="0"/>
        </a:xfrm>
      </p:grpSpPr>
      <p:sp>
        <p:nvSpPr>
          <p:cNvPr id="241" name="Shape 24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42" name="Shape 24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6" name="Shape 246"/>
        <p:cNvGrpSpPr/>
        <p:nvPr/>
      </p:nvGrpSpPr>
      <p:grpSpPr>
        <a:xfrm>
          <a:off x="0" y="0"/>
          <a:ext cx="0" cy="0"/>
          <a:chOff x="0" y="0"/>
          <a:chExt cx="0" cy="0"/>
        </a:xfrm>
      </p:grpSpPr>
      <p:sp>
        <p:nvSpPr>
          <p:cNvPr id="247" name="Shape 247"/>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248" name="Shape 2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249" name="Shape 24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3" name="Shape 253"/>
        <p:cNvGrpSpPr/>
        <p:nvPr/>
      </p:nvGrpSpPr>
      <p:grpSpPr>
        <a:xfrm>
          <a:off x="0" y="0"/>
          <a:ext cx="0" cy="0"/>
          <a:chOff x="0" y="0"/>
          <a:chExt cx="0" cy="0"/>
        </a:xfrm>
      </p:grpSpPr>
      <p:sp>
        <p:nvSpPr>
          <p:cNvPr id="254" name="Shape 254"/>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255" name="Shape 25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256" name="Shape 256"/>
          <p:cNvSpPr txBox="1"/>
          <p:nvPr>
            <p:ph idx="1" type="body"/>
          </p:nvPr>
        </p:nvSpPr>
        <p:spPr>
          <a:xfrm>
            <a:off x="685800" y="4343400"/>
            <a:ext cx="5486399" cy="4114800"/>
          </a:xfrm>
          <a:prstGeom prst="rect">
            <a:avLst/>
          </a:prstGeom>
          <a:noFill/>
          <a:ln cap="flat"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0" name="Shape 260"/>
        <p:cNvGrpSpPr/>
        <p:nvPr/>
      </p:nvGrpSpPr>
      <p:grpSpPr>
        <a:xfrm>
          <a:off x="0" y="0"/>
          <a:ext cx="0" cy="0"/>
          <a:chOff x="0" y="0"/>
          <a:chExt cx="0" cy="0"/>
        </a:xfrm>
      </p:grpSpPr>
      <p:sp>
        <p:nvSpPr>
          <p:cNvPr id="261" name="Shape 26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62" name="Shape 26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6" name="Shape 266"/>
        <p:cNvGrpSpPr/>
        <p:nvPr/>
      </p:nvGrpSpPr>
      <p:grpSpPr>
        <a:xfrm>
          <a:off x="0" y="0"/>
          <a:ext cx="0" cy="0"/>
          <a:chOff x="0" y="0"/>
          <a:chExt cx="0" cy="0"/>
        </a:xfrm>
      </p:grpSpPr>
      <p:sp>
        <p:nvSpPr>
          <p:cNvPr id="267" name="Shape 26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68" name="Shape 26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1" name="Shape 271"/>
        <p:cNvGrpSpPr/>
        <p:nvPr/>
      </p:nvGrpSpPr>
      <p:grpSpPr>
        <a:xfrm>
          <a:off x="0" y="0"/>
          <a:ext cx="0" cy="0"/>
          <a:chOff x="0" y="0"/>
          <a:chExt cx="0" cy="0"/>
        </a:xfrm>
      </p:grpSpPr>
      <p:sp>
        <p:nvSpPr>
          <p:cNvPr id="272" name="Shape 272"/>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chemeClr val="dk1"/>
                </a:solidFill>
                <a:latin typeface="Arial"/>
                <a:ea typeface="Arial"/>
                <a:cs typeface="Arial"/>
                <a:sym typeface="Arial"/>
              </a:rPr>
              <a:t>‹#›</a:t>
            </a:fld>
          </a:p>
        </p:txBody>
      </p:sp>
      <p:sp>
        <p:nvSpPr>
          <p:cNvPr id="273" name="Shape 273"/>
          <p:cNvSpPr/>
          <p:nvPr/>
        </p:nvSpPr>
        <p:spPr>
          <a:xfrm>
            <a:off x="1143000" y="685800"/>
            <a:ext cx="4572000" cy="3429000"/>
          </a:xfrm>
          <a:prstGeom prst="rect">
            <a:avLst/>
          </a:prstGeom>
          <a:noFill/>
          <a:ln cap="flat" cmpd="sng" w="9525">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4" name="Shape 274"/>
          <p:cNvSpPr txBox="1"/>
          <p:nvPr>
            <p:ph idx="1" type="body"/>
          </p:nvPr>
        </p:nvSpPr>
        <p:spPr>
          <a:xfrm>
            <a:off x="914400" y="4343400"/>
            <a:ext cx="5029199" cy="4116386"/>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t/>
            </a:r>
            <a:endParaRPr b="0" i="0" sz="1800" u="none" cap="none" strike="noStrike"/>
          </a:p>
        </p:txBody>
      </p:sp>
      <p:sp>
        <p:nvSpPr>
          <p:cNvPr id="275" name="Shape 27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0" name="Shape 280"/>
        <p:cNvGrpSpPr/>
        <p:nvPr/>
      </p:nvGrpSpPr>
      <p:grpSpPr>
        <a:xfrm>
          <a:off x="0" y="0"/>
          <a:ext cx="0" cy="0"/>
          <a:chOff x="0" y="0"/>
          <a:chExt cx="0" cy="0"/>
        </a:xfrm>
      </p:grpSpPr>
      <p:sp>
        <p:nvSpPr>
          <p:cNvPr id="281" name="Shape 281"/>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282" name="Shape 282"/>
          <p:cNvSpPr/>
          <p:nvPr/>
        </p:nvSpPr>
        <p:spPr>
          <a:xfrm>
            <a:off x="1143000" y="685800"/>
            <a:ext cx="4572000" cy="3429000"/>
          </a:xfrm>
          <a:prstGeom prst="rect">
            <a:avLst/>
          </a:prstGeom>
          <a:noFill/>
          <a:ln cap="flat" cmpd="sng" w="9525">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rgbClr val="000000"/>
              </a:solidFill>
              <a:latin typeface="Arial"/>
              <a:ea typeface="Arial"/>
              <a:cs typeface="Arial"/>
              <a:sym typeface="Arial"/>
            </a:endParaRPr>
          </a:p>
        </p:txBody>
      </p:sp>
      <p:sp>
        <p:nvSpPr>
          <p:cNvPr id="283" name="Shape 283"/>
          <p:cNvSpPr txBox="1"/>
          <p:nvPr>
            <p:ph idx="1" type="body"/>
          </p:nvPr>
        </p:nvSpPr>
        <p:spPr>
          <a:xfrm>
            <a:off x="914400" y="4343400"/>
            <a:ext cx="5029199" cy="4116386"/>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t/>
            </a:r>
            <a:endParaRPr b="0" i="0" sz="1800" u="none" cap="none" strike="noStrike"/>
          </a:p>
        </p:txBody>
      </p:sp>
      <p:sp>
        <p:nvSpPr>
          <p:cNvPr id="284" name="Shape 28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2" name="Shape 292"/>
        <p:cNvGrpSpPr/>
        <p:nvPr/>
      </p:nvGrpSpPr>
      <p:grpSpPr>
        <a:xfrm>
          <a:off x="0" y="0"/>
          <a:ext cx="0" cy="0"/>
          <a:chOff x="0" y="0"/>
          <a:chExt cx="0" cy="0"/>
        </a:xfrm>
      </p:grpSpPr>
      <p:sp>
        <p:nvSpPr>
          <p:cNvPr id="293" name="Shape 293"/>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294" name="Shape 294"/>
          <p:cNvSpPr/>
          <p:nvPr/>
        </p:nvSpPr>
        <p:spPr>
          <a:xfrm>
            <a:off x="1143000" y="685800"/>
            <a:ext cx="4572000" cy="3429000"/>
          </a:xfrm>
          <a:prstGeom prst="rect">
            <a:avLst/>
          </a:prstGeom>
          <a:noFill/>
          <a:ln cap="flat" cmpd="sng" w="9525">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rgbClr val="000000"/>
              </a:solidFill>
              <a:latin typeface="Arial"/>
              <a:ea typeface="Arial"/>
              <a:cs typeface="Arial"/>
              <a:sym typeface="Arial"/>
            </a:endParaRPr>
          </a:p>
        </p:txBody>
      </p:sp>
      <p:sp>
        <p:nvSpPr>
          <p:cNvPr id="295" name="Shape 295"/>
          <p:cNvSpPr txBox="1"/>
          <p:nvPr>
            <p:ph idx="1" type="body"/>
          </p:nvPr>
        </p:nvSpPr>
        <p:spPr>
          <a:xfrm>
            <a:off x="914400" y="4343400"/>
            <a:ext cx="5029199" cy="4116386"/>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t/>
            </a:r>
            <a:endParaRPr b="0" i="0" sz="1800" u="none" cap="none" strike="noStrike"/>
          </a:p>
        </p:txBody>
      </p:sp>
      <p:sp>
        <p:nvSpPr>
          <p:cNvPr id="296" name="Shape 29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1" name="Shape 301"/>
        <p:cNvGrpSpPr/>
        <p:nvPr/>
      </p:nvGrpSpPr>
      <p:grpSpPr>
        <a:xfrm>
          <a:off x="0" y="0"/>
          <a:ext cx="0" cy="0"/>
          <a:chOff x="0" y="0"/>
          <a:chExt cx="0" cy="0"/>
        </a:xfrm>
      </p:grpSpPr>
      <p:sp>
        <p:nvSpPr>
          <p:cNvPr id="302" name="Shape 302"/>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303" name="Shape 303"/>
          <p:cNvSpPr/>
          <p:nvPr/>
        </p:nvSpPr>
        <p:spPr>
          <a:xfrm>
            <a:off x="1143000" y="685800"/>
            <a:ext cx="4572000" cy="3429000"/>
          </a:xfrm>
          <a:prstGeom prst="rect">
            <a:avLst/>
          </a:prstGeom>
          <a:noFill/>
          <a:ln cap="flat" cmpd="sng" w="9525">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rgbClr val="000000"/>
              </a:solidFill>
              <a:latin typeface="Arial"/>
              <a:ea typeface="Arial"/>
              <a:cs typeface="Arial"/>
              <a:sym typeface="Arial"/>
            </a:endParaRPr>
          </a:p>
        </p:txBody>
      </p:sp>
      <p:sp>
        <p:nvSpPr>
          <p:cNvPr id="304" name="Shape 304"/>
          <p:cNvSpPr txBox="1"/>
          <p:nvPr>
            <p:ph idx="1" type="body"/>
          </p:nvPr>
        </p:nvSpPr>
        <p:spPr>
          <a:xfrm>
            <a:off x="914400" y="4343400"/>
            <a:ext cx="5029199" cy="4116386"/>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t/>
            </a:r>
            <a:endParaRPr b="0" i="0" sz="1800" u="none" cap="none" strike="noStrike"/>
          </a:p>
        </p:txBody>
      </p:sp>
      <p:sp>
        <p:nvSpPr>
          <p:cNvPr id="305" name="Shape 30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 name="Shape 40"/>
        <p:cNvGrpSpPr/>
        <p:nvPr/>
      </p:nvGrpSpPr>
      <p:grpSpPr>
        <a:xfrm>
          <a:off x="0" y="0"/>
          <a:ext cx="0" cy="0"/>
          <a:chOff x="0" y="0"/>
          <a:chExt cx="0" cy="0"/>
        </a:xfrm>
      </p:grpSpPr>
      <p:sp>
        <p:nvSpPr>
          <p:cNvPr id="41" name="Shape 41"/>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42" name="Shape 4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43" name="Shape 4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0" name="Shape 310"/>
        <p:cNvGrpSpPr/>
        <p:nvPr/>
      </p:nvGrpSpPr>
      <p:grpSpPr>
        <a:xfrm>
          <a:off x="0" y="0"/>
          <a:ext cx="0" cy="0"/>
          <a:chOff x="0" y="0"/>
          <a:chExt cx="0" cy="0"/>
        </a:xfrm>
      </p:grpSpPr>
      <p:sp>
        <p:nvSpPr>
          <p:cNvPr id="311" name="Shape 311"/>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312" name="Shape 312"/>
          <p:cNvSpPr/>
          <p:nvPr/>
        </p:nvSpPr>
        <p:spPr>
          <a:xfrm>
            <a:off x="1143000" y="685800"/>
            <a:ext cx="4572000" cy="3429000"/>
          </a:xfrm>
          <a:prstGeom prst="rect">
            <a:avLst/>
          </a:prstGeom>
          <a:noFill/>
          <a:ln cap="flat" cmpd="sng" w="9525">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rgbClr val="000000"/>
              </a:solidFill>
              <a:latin typeface="Arial"/>
              <a:ea typeface="Arial"/>
              <a:cs typeface="Arial"/>
              <a:sym typeface="Arial"/>
            </a:endParaRPr>
          </a:p>
        </p:txBody>
      </p:sp>
      <p:sp>
        <p:nvSpPr>
          <p:cNvPr id="313" name="Shape 313"/>
          <p:cNvSpPr txBox="1"/>
          <p:nvPr>
            <p:ph idx="1" type="body"/>
          </p:nvPr>
        </p:nvSpPr>
        <p:spPr>
          <a:xfrm>
            <a:off x="914400" y="4343400"/>
            <a:ext cx="5029199" cy="4116386"/>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t/>
            </a:r>
            <a:endParaRPr b="0" i="0" sz="1800" u="none" cap="none" strike="noStrike"/>
          </a:p>
        </p:txBody>
      </p:sp>
      <p:sp>
        <p:nvSpPr>
          <p:cNvPr id="314" name="Shape 31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9" name="Shape 319"/>
        <p:cNvGrpSpPr/>
        <p:nvPr/>
      </p:nvGrpSpPr>
      <p:grpSpPr>
        <a:xfrm>
          <a:off x="0" y="0"/>
          <a:ext cx="0" cy="0"/>
          <a:chOff x="0" y="0"/>
          <a:chExt cx="0" cy="0"/>
        </a:xfrm>
      </p:grpSpPr>
      <p:sp>
        <p:nvSpPr>
          <p:cNvPr id="320" name="Shape 320"/>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321" name="Shape 321"/>
          <p:cNvSpPr/>
          <p:nvPr/>
        </p:nvSpPr>
        <p:spPr>
          <a:xfrm>
            <a:off x="1143000" y="685800"/>
            <a:ext cx="4572000" cy="3429000"/>
          </a:xfrm>
          <a:prstGeom prst="rect">
            <a:avLst/>
          </a:prstGeom>
          <a:noFill/>
          <a:ln cap="flat" cmpd="sng" w="9525">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rgbClr val="000000"/>
              </a:solidFill>
              <a:latin typeface="Arial"/>
              <a:ea typeface="Arial"/>
              <a:cs typeface="Arial"/>
              <a:sym typeface="Arial"/>
            </a:endParaRPr>
          </a:p>
        </p:txBody>
      </p:sp>
      <p:sp>
        <p:nvSpPr>
          <p:cNvPr id="322" name="Shape 322"/>
          <p:cNvSpPr txBox="1"/>
          <p:nvPr>
            <p:ph idx="1" type="body"/>
          </p:nvPr>
        </p:nvSpPr>
        <p:spPr>
          <a:xfrm>
            <a:off x="914400" y="4343400"/>
            <a:ext cx="5029199" cy="4116386"/>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t/>
            </a:r>
            <a:endParaRPr b="0" i="0" sz="1800" u="none" cap="none" strike="noStrike"/>
          </a:p>
        </p:txBody>
      </p:sp>
      <p:sp>
        <p:nvSpPr>
          <p:cNvPr id="323" name="Shape 32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9" name="Shape 329"/>
        <p:cNvGrpSpPr/>
        <p:nvPr/>
      </p:nvGrpSpPr>
      <p:grpSpPr>
        <a:xfrm>
          <a:off x="0" y="0"/>
          <a:ext cx="0" cy="0"/>
          <a:chOff x="0" y="0"/>
          <a:chExt cx="0" cy="0"/>
        </a:xfrm>
      </p:grpSpPr>
      <p:sp>
        <p:nvSpPr>
          <p:cNvPr id="330" name="Shape 330"/>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chemeClr val="dk1"/>
                </a:solidFill>
                <a:latin typeface="Arial"/>
                <a:ea typeface="Arial"/>
                <a:cs typeface="Arial"/>
                <a:sym typeface="Arial"/>
              </a:rPr>
              <a:t>‹#›</a:t>
            </a:fld>
          </a:p>
        </p:txBody>
      </p:sp>
      <p:sp>
        <p:nvSpPr>
          <p:cNvPr id="331" name="Shape 331"/>
          <p:cNvSpPr/>
          <p:nvPr>
            <p:ph idx="2" type="sldImg"/>
          </p:nvPr>
        </p:nvSpPr>
        <p:spPr>
          <a:xfrm>
            <a:off x="1143000" y="685800"/>
            <a:ext cx="4570411" cy="3427412"/>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332" name="Shape 332"/>
          <p:cNvSpPr txBox="1"/>
          <p:nvPr>
            <p:ph idx="1" type="body"/>
          </p:nvPr>
        </p:nvSpPr>
        <p:spPr>
          <a:xfrm>
            <a:off x="914400" y="4343400"/>
            <a:ext cx="5027611" cy="4113211"/>
          </a:xfrm>
          <a:prstGeom prst="rect">
            <a:avLst/>
          </a:prstGeom>
          <a:noFill/>
          <a:ln cap="flat"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5" name="Shape 335"/>
        <p:cNvGrpSpPr/>
        <p:nvPr/>
      </p:nvGrpSpPr>
      <p:grpSpPr>
        <a:xfrm>
          <a:off x="0" y="0"/>
          <a:ext cx="0" cy="0"/>
          <a:chOff x="0" y="0"/>
          <a:chExt cx="0" cy="0"/>
        </a:xfrm>
      </p:grpSpPr>
      <p:sp>
        <p:nvSpPr>
          <p:cNvPr id="336" name="Shape 336"/>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337" name="Shape 337"/>
          <p:cNvSpPr/>
          <p:nvPr/>
        </p:nvSpPr>
        <p:spPr>
          <a:xfrm>
            <a:off x="1143000" y="685800"/>
            <a:ext cx="4572000" cy="3429000"/>
          </a:xfrm>
          <a:prstGeom prst="rect">
            <a:avLst/>
          </a:prstGeom>
          <a:noFill/>
          <a:ln cap="flat" cmpd="sng" w="9525">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rgbClr val="000000"/>
              </a:solidFill>
              <a:latin typeface="Arial"/>
              <a:ea typeface="Arial"/>
              <a:cs typeface="Arial"/>
              <a:sym typeface="Arial"/>
            </a:endParaRPr>
          </a:p>
        </p:txBody>
      </p:sp>
      <p:sp>
        <p:nvSpPr>
          <p:cNvPr id="338" name="Shape 338"/>
          <p:cNvSpPr txBox="1"/>
          <p:nvPr>
            <p:ph idx="1" type="body"/>
          </p:nvPr>
        </p:nvSpPr>
        <p:spPr>
          <a:xfrm>
            <a:off x="914400" y="4343400"/>
            <a:ext cx="5029199" cy="4116386"/>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t/>
            </a:r>
            <a:endParaRPr b="0" i="0" sz="1800" u="none" cap="none" strike="noStrike"/>
          </a:p>
        </p:txBody>
      </p:sp>
      <p:sp>
        <p:nvSpPr>
          <p:cNvPr id="339" name="Shape 33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5" name="Shape 345"/>
        <p:cNvGrpSpPr/>
        <p:nvPr/>
      </p:nvGrpSpPr>
      <p:grpSpPr>
        <a:xfrm>
          <a:off x="0" y="0"/>
          <a:ext cx="0" cy="0"/>
          <a:chOff x="0" y="0"/>
          <a:chExt cx="0" cy="0"/>
        </a:xfrm>
      </p:grpSpPr>
      <p:sp>
        <p:nvSpPr>
          <p:cNvPr id="346" name="Shape 346"/>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347" name="Shape 347"/>
          <p:cNvSpPr/>
          <p:nvPr/>
        </p:nvSpPr>
        <p:spPr>
          <a:xfrm>
            <a:off x="1143000" y="685800"/>
            <a:ext cx="4572000" cy="3429000"/>
          </a:xfrm>
          <a:prstGeom prst="rect">
            <a:avLst/>
          </a:prstGeom>
          <a:noFill/>
          <a:ln cap="flat" cmpd="sng" w="9525">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rgbClr val="000000"/>
              </a:solidFill>
              <a:latin typeface="Arial"/>
              <a:ea typeface="Arial"/>
              <a:cs typeface="Arial"/>
              <a:sym typeface="Arial"/>
            </a:endParaRPr>
          </a:p>
        </p:txBody>
      </p:sp>
      <p:sp>
        <p:nvSpPr>
          <p:cNvPr id="348" name="Shape 348"/>
          <p:cNvSpPr txBox="1"/>
          <p:nvPr>
            <p:ph idx="1" type="body"/>
          </p:nvPr>
        </p:nvSpPr>
        <p:spPr>
          <a:xfrm>
            <a:off x="914400" y="4343400"/>
            <a:ext cx="5029199" cy="4116386"/>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t/>
            </a:r>
            <a:endParaRPr b="0" i="0" sz="1800" u="none" cap="none" strike="noStrike"/>
          </a:p>
        </p:txBody>
      </p:sp>
      <p:sp>
        <p:nvSpPr>
          <p:cNvPr id="349" name="Shape 34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4" name="Shape 354"/>
        <p:cNvGrpSpPr/>
        <p:nvPr/>
      </p:nvGrpSpPr>
      <p:grpSpPr>
        <a:xfrm>
          <a:off x="0" y="0"/>
          <a:ext cx="0" cy="0"/>
          <a:chOff x="0" y="0"/>
          <a:chExt cx="0" cy="0"/>
        </a:xfrm>
      </p:grpSpPr>
      <p:sp>
        <p:nvSpPr>
          <p:cNvPr id="355" name="Shape 355"/>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chemeClr val="dk1"/>
                </a:solidFill>
                <a:latin typeface="Arial"/>
                <a:ea typeface="Arial"/>
                <a:cs typeface="Arial"/>
                <a:sym typeface="Arial"/>
              </a:rPr>
              <a:t>‹#›</a:t>
            </a:fld>
          </a:p>
        </p:txBody>
      </p:sp>
      <p:sp>
        <p:nvSpPr>
          <p:cNvPr id="356" name="Shape 356"/>
          <p:cNvSpPr/>
          <p:nvPr>
            <p:ph idx="2" type="sldImg"/>
          </p:nvPr>
        </p:nvSpPr>
        <p:spPr>
          <a:xfrm>
            <a:off x="1143000" y="685800"/>
            <a:ext cx="4570411" cy="3427412"/>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357" name="Shape 357"/>
          <p:cNvSpPr txBox="1"/>
          <p:nvPr>
            <p:ph idx="1" type="body"/>
          </p:nvPr>
        </p:nvSpPr>
        <p:spPr>
          <a:xfrm>
            <a:off x="914400" y="4343400"/>
            <a:ext cx="5027611" cy="4113211"/>
          </a:xfrm>
          <a:prstGeom prst="rect">
            <a:avLst/>
          </a:prstGeom>
          <a:noFill/>
          <a:ln cap="flat"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0" name="Shape 360"/>
        <p:cNvGrpSpPr/>
        <p:nvPr/>
      </p:nvGrpSpPr>
      <p:grpSpPr>
        <a:xfrm>
          <a:off x="0" y="0"/>
          <a:ext cx="0" cy="0"/>
          <a:chOff x="0" y="0"/>
          <a:chExt cx="0" cy="0"/>
        </a:xfrm>
      </p:grpSpPr>
      <p:sp>
        <p:nvSpPr>
          <p:cNvPr id="361" name="Shape 361"/>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362" name="Shape 362"/>
          <p:cNvSpPr/>
          <p:nvPr>
            <p:ph idx="2" type="sldImg"/>
          </p:nvPr>
        </p:nvSpPr>
        <p:spPr>
          <a:xfrm>
            <a:off x="1143000" y="685800"/>
            <a:ext cx="4570411" cy="3427412"/>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363" name="Shape 363"/>
          <p:cNvSpPr txBox="1"/>
          <p:nvPr>
            <p:ph idx="1" type="body"/>
          </p:nvPr>
        </p:nvSpPr>
        <p:spPr>
          <a:xfrm>
            <a:off x="914400" y="4343400"/>
            <a:ext cx="5027611" cy="4113211"/>
          </a:xfrm>
          <a:prstGeom prst="rect">
            <a:avLst/>
          </a:prstGeom>
          <a:noFill/>
          <a:ln cap="flat"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5" name="Shape 395"/>
        <p:cNvGrpSpPr/>
        <p:nvPr/>
      </p:nvGrpSpPr>
      <p:grpSpPr>
        <a:xfrm>
          <a:off x="0" y="0"/>
          <a:ext cx="0" cy="0"/>
          <a:chOff x="0" y="0"/>
          <a:chExt cx="0" cy="0"/>
        </a:xfrm>
      </p:grpSpPr>
      <p:sp>
        <p:nvSpPr>
          <p:cNvPr id="396" name="Shape 396"/>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397" name="Shape 397"/>
          <p:cNvSpPr/>
          <p:nvPr>
            <p:ph idx="2" type="sldImg"/>
          </p:nvPr>
        </p:nvSpPr>
        <p:spPr>
          <a:xfrm>
            <a:off x="1143000" y="685800"/>
            <a:ext cx="4570411" cy="3427412"/>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398" name="Shape 398"/>
          <p:cNvSpPr txBox="1"/>
          <p:nvPr>
            <p:ph idx="1" type="body"/>
          </p:nvPr>
        </p:nvSpPr>
        <p:spPr>
          <a:xfrm>
            <a:off x="914400" y="4343400"/>
            <a:ext cx="5027611" cy="4113211"/>
          </a:xfrm>
          <a:prstGeom prst="rect">
            <a:avLst/>
          </a:prstGeom>
          <a:noFill/>
          <a:ln cap="flat"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0" name="Shape 430"/>
        <p:cNvGrpSpPr/>
        <p:nvPr/>
      </p:nvGrpSpPr>
      <p:grpSpPr>
        <a:xfrm>
          <a:off x="0" y="0"/>
          <a:ext cx="0" cy="0"/>
          <a:chOff x="0" y="0"/>
          <a:chExt cx="0" cy="0"/>
        </a:xfrm>
      </p:grpSpPr>
      <p:sp>
        <p:nvSpPr>
          <p:cNvPr id="431" name="Shape 431"/>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432" name="Shape 432"/>
          <p:cNvSpPr/>
          <p:nvPr>
            <p:ph idx="2" type="sldImg"/>
          </p:nvPr>
        </p:nvSpPr>
        <p:spPr>
          <a:xfrm>
            <a:off x="1143000" y="685800"/>
            <a:ext cx="4570411" cy="3427412"/>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433" name="Shape 433"/>
          <p:cNvSpPr txBox="1"/>
          <p:nvPr>
            <p:ph idx="1" type="body"/>
          </p:nvPr>
        </p:nvSpPr>
        <p:spPr>
          <a:xfrm>
            <a:off x="914400" y="4343400"/>
            <a:ext cx="5027611" cy="4113211"/>
          </a:xfrm>
          <a:prstGeom prst="rect">
            <a:avLst/>
          </a:prstGeom>
          <a:noFill/>
          <a:ln cap="flat"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3" name="Shape 473"/>
        <p:cNvGrpSpPr/>
        <p:nvPr/>
      </p:nvGrpSpPr>
      <p:grpSpPr>
        <a:xfrm>
          <a:off x="0" y="0"/>
          <a:ext cx="0" cy="0"/>
          <a:chOff x="0" y="0"/>
          <a:chExt cx="0" cy="0"/>
        </a:xfrm>
      </p:grpSpPr>
      <p:sp>
        <p:nvSpPr>
          <p:cNvPr id="474" name="Shape 474"/>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chemeClr val="dk1"/>
                </a:solidFill>
                <a:latin typeface="Arial"/>
                <a:ea typeface="Arial"/>
                <a:cs typeface="Arial"/>
                <a:sym typeface="Arial"/>
              </a:rPr>
              <a:t>‹#›</a:t>
            </a:fld>
          </a:p>
        </p:txBody>
      </p:sp>
      <p:sp>
        <p:nvSpPr>
          <p:cNvPr id="475" name="Shape 47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476" name="Shape 47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6" name="Shape 46"/>
        <p:cNvGrpSpPr/>
        <p:nvPr/>
      </p:nvGrpSpPr>
      <p:grpSpPr>
        <a:xfrm>
          <a:off x="0" y="0"/>
          <a:ext cx="0" cy="0"/>
          <a:chOff x="0" y="0"/>
          <a:chExt cx="0" cy="0"/>
        </a:xfrm>
      </p:grpSpPr>
      <p:sp>
        <p:nvSpPr>
          <p:cNvPr id="47" name="Shape 47"/>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48" name="Shape 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49" name="Shape 4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9" name="Shape 479"/>
        <p:cNvGrpSpPr/>
        <p:nvPr/>
      </p:nvGrpSpPr>
      <p:grpSpPr>
        <a:xfrm>
          <a:off x="0" y="0"/>
          <a:ext cx="0" cy="0"/>
          <a:chOff x="0" y="0"/>
          <a:chExt cx="0" cy="0"/>
        </a:xfrm>
      </p:grpSpPr>
      <p:sp>
        <p:nvSpPr>
          <p:cNvPr id="480" name="Shape 480"/>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481" name="Shape 48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482" name="Shape 48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6" name="Shape 486"/>
        <p:cNvGrpSpPr/>
        <p:nvPr/>
      </p:nvGrpSpPr>
      <p:grpSpPr>
        <a:xfrm>
          <a:off x="0" y="0"/>
          <a:ext cx="0" cy="0"/>
          <a:chOff x="0" y="0"/>
          <a:chExt cx="0" cy="0"/>
        </a:xfrm>
      </p:grpSpPr>
      <p:sp>
        <p:nvSpPr>
          <p:cNvPr id="487" name="Shape 487"/>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488" name="Shape 48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489" name="Shape 48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4" name="Shape 524"/>
        <p:cNvGrpSpPr/>
        <p:nvPr/>
      </p:nvGrpSpPr>
      <p:grpSpPr>
        <a:xfrm>
          <a:off x="0" y="0"/>
          <a:ext cx="0" cy="0"/>
          <a:chOff x="0" y="0"/>
          <a:chExt cx="0" cy="0"/>
        </a:xfrm>
      </p:grpSpPr>
      <p:sp>
        <p:nvSpPr>
          <p:cNvPr id="525" name="Shape 525"/>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526" name="Shape 52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527" name="Shape 52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5" name="Shape 575"/>
        <p:cNvGrpSpPr/>
        <p:nvPr/>
      </p:nvGrpSpPr>
      <p:grpSpPr>
        <a:xfrm>
          <a:off x="0" y="0"/>
          <a:ext cx="0" cy="0"/>
          <a:chOff x="0" y="0"/>
          <a:chExt cx="0" cy="0"/>
        </a:xfrm>
      </p:grpSpPr>
      <p:sp>
        <p:nvSpPr>
          <p:cNvPr id="576" name="Shape 576"/>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577" name="Shape 57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578" name="Shape 57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2" name="Shape 602"/>
        <p:cNvGrpSpPr/>
        <p:nvPr/>
      </p:nvGrpSpPr>
      <p:grpSpPr>
        <a:xfrm>
          <a:off x="0" y="0"/>
          <a:ext cx="0" cy="0"/>
          <a:chOff x="0" y="0"/>
          <a:chExt cx="0" cy="0"/>
        </a:xfrm>
      </p:grpSpPr>
      <p:sp>
        <p:nvSpPr>
          <p:cNvPr id="603" name="Shape 603"/>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604" name="Shape 60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605" name="Shape 60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4" name="Shape 634"/>
        <p:cNvGrpSpPr/>
        <p:nvPr/>
      </p:nvGrpSpPr>
      <p:grpSpPr>
        <a:xfrm>
          <a:off x="0" y="0"/>
          <a:ext cx="0" cy="0"/>
          <a:chOff x="0" y="0"/>
          <a:chExt cx="0" cy="0"/>
        </a:xfrm>
      </p:grpSpPr>
      <p:sp>
        <p:nvSpPr>
          <p:cNvPr id="635" name="Shape 635"/>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636" name="Shape 63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637" name="Shape 63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0" name="Shape 670"/>
        <p:cNvGrpSpPr/>
        <p:nvPr/>
      </p:nvGrpSpPr>
      <p:grpSpPr>
        <a:xfrm>
          <a:off x="0" y="0"/>
          <a:ext cx="0" cy="0"/>
          <a:chOff x="0" y="0"/>
          <a:chExt cx="0" cy="0"/>
        </a:xfrm>
      </p:grpSpPr>
      <p:sp>
        <p:nvSpPr>
          <p:cNvPr id="671" name="Shape 671"/>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672" name="Shape 67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673" name="Shape 67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7" name="Shape 677"/>
        <p:cNvGrpSpPr/>
        <p:nvPr/>
      </p:nvGrpSpPr>
      <p:grpSpPr>
        <a:xfrm>
          <a:off x="0" y="0"/>
          <a:ext cx="0" cy="0"/>
          <a:chOff x="0" y="0"/>
          <a:chExt cx="0" cy="0"/>
        </a:xfrm>
      </p:grpSpPr>
      <p:sp>
        <p:nvSpPr>
          <p:cNvPr id="678" name="Shape 678"/>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679" name="Shape 67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680" name="Shape 68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4" name="Shape 684"/>
        <p:cNvGrpSpPr/>
        <p:nvPr/>
      </p:nvGrpSpPr>
      <p:grpSpPr>
        <a:xfrm>
          <a:off x="0" y="0"/>
          <a:ext cx="0" cy="0"/>
          <a:chOff x="0" y="0"/>
          <a:chExt cx="0" cy="0"/>
        </a:xfrm>
      </p:grpSpPr>
      <p:sp>
        <p:nvSpPr>
          <p:cNvPr id="685" name="Shape 685"/>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686" name="Shape 68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687" name="Shape 68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1" name="Shape 691"/>
        <p:cNvGrpSpPr/>
        <p:nvPr/>
      </p:nvGrpSpPr>
      <p:grpSpPr>
        <a:xfrm>
          <a:off x="0" y="0"/>
          <a:ext cx="0" cy="0"/>
          <a:chOff x="0" y="0"/>
          <a:chExt cx="0" cy="0"/>
        </a:xfrm>
      </p:grpSpPr>
      <p:sp>
        <p:nvSpPr>
          <p:cNvPr id="692" name="Shape 692"/>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chemeClr val="dk1"/>
                </a:solidFill>
                <a:latin typeface="Arial"/>
                <a:ea typeface="Arial"/>
                <a:cs typeface="Arial"/>
                <a:sym typeface="Arial"/>
              </a:rPr>
              <a:t>‹#›</a:t>
            </a:fld>
          </a:p>
        </p:txBody>
      </p:sp>
      <p:sp>
        <p:nvSpPr>
          <p:cNvPr id="693" name="Shape 69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694" name="Shape 69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 name="Shape 52"/>
        <p:cNvGrpSpPr/>
        <p:nvPr/>
      </p:nvGrpSpPr>
      <p:grpSpPr>
        <a:xfrm>
          <a:off x="0" y="0"/>
          <a:ext cx="0" cy="0"/>
          <a:chOff x="0" y="0"/>
          <a:chExt cx="0" cy="0"/>
        </a:xfrm>
      </p:grpSpPr>
      <p:sp>
        <p:nvSpPr>
          <p:cNvPr id="53" name="Shape 53"/>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54" name="Shape 5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55" name="Shape 5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0" name="Shape 700"/>
        <p:cNvGrpSpPr/>
        <p:nvPr/>
      </p:nvGrpSpPr>
      <p:grpSpPr>
        <a:xfrm>
          <a:off x="0" y="0"/>
          <a:ext cx="0" cy="0"/>
          <a:chOff x="0" y="0"/>
          <a:chExt cx="0" cy="0"/>
        </a:xfrm>
      </p:grpSpPr>
      <p:sp>
        <p:nvSpPr>
          <p:cNvPr id="701" name="Shape 70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702" name="Shape 70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5" name="Shape 705"/>
        <p:cNvGrpSpPr/>
        <p:nvPr/>
      </p:nvGrpSpPr>
      <p:grpSpPr>
        <a:xfrm>
          <a:off x="0" y="0"/>
          <a:ext cx="0" cy="0"/>
          <a:chOff x="0" y="0"/>
          <a:chExt cx="0" cy="0"/>
        </a:xfrm>
      </p:grpSpPr>
      <p:sp>
        <p:nvSpPr>
          <p:cNvPr id="706" name="Shape 706"/>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707" name="Shape 70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708" name="Shape 70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1" name="Shape 711"/>
        <p:cNvGrpSpPr/>
        <p:nvPr/>
      </p:nvGrpSpPr>
      <p:grpSpPr>
        <a:xfrm>
          <a:off x="0" y="0"/>
          <a:ext cx="0" cy="0"/>
          <a:chOff x="0" y="0"/>
          <a:chExt cx="0" cy="0"/>
        </a:xfrm>
      </p:grpSpPr>
      <p:sp>
        <p:nvSpPr>
          <p:cNvPr id="712" name="Shape 712"/>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713" name="Shape 71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714" name="Shape 71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8" name="Shape 718"/>
        <p:cNvGrpSpPr/>
        <p:nvPr/>
      </p:nvGrpSpPr>
      <p:grpSpPr>
        <a:xfrm>
          <a:off x="0" y="0"/>
          <a:ext cx="0" cy="0"/>
          <a:chOff x="0" y="0"/>
          <a:chExt cx="0" cy="0"/>
        </a:xfrm>
      </p:grpSpPr>
      <p:sp>
        <p:nvSpPr>
          <p:cNvPr id="719" name="Shape 719"/>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720" name="Shape 72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721" name="Shape 72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4" name="Shape 724"/>
        <p:cNvGrpSpPr/>
        <p:nvPr/>
      </p:nvGrpSpPr>
      <p:grpSpPr>
        <a:xfrm>
          <a:off x="0" y="0"/>
          <a:ext cx="0" cy="0"/>
          <a:chOff x="0" y="0"/>
          <a:chExt cx="0" cy="0"/>
        </a:xfrm>
      </p:grpSpPr>
      <p:sp>
        <p:nvSpPr>
          <p:cNvPr id="725" name="Shape 725"/>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726" name="Shape 72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727" name="Shape 72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0" name="Shape 730"/>
        <p:cNvGrpSpPr/>
        <p:nvPr/>
      </p:nvGrpSpPr>
      <p:grpSpPr>
        <a:xfrm>
          <a:off x="0" y="0"/>
          <a:ext cx="0" cy="0"/>
          <a:chOff x="0" y="0"/>
          <a:chExt cx="0" cy="0"/>
        </a:xfrm>
      </p:grpSpPr>
      <p:sp>
        <p:nvSpPr>
          <p:cNvPr id="731" name="Shape 731"/>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732" name="Shape 73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733" name="Shape 73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7" name="Shape 737"/>
        <p:cNvGrpSpPr/>
        <p:nvPr/>
      </p:nvGrpSpPr>
      <p:grpSpPr>
        <a:xfrm>
          <a:off x="0" y="0"/>
          <a:ext cx="0" cy="0"/>
          <a:chOff x="0" y="0"/>
          <a:chExt cx="0" cy="0"/>
        </a:xfrm>
      </p:grpSpPr>
      <p:sp>
        <p:nvSpPr>
          <p:cNvPr id="738" name="Shape 738"/>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739" name="Shape 73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740" name="Shape 74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1" name="Shape 761"/>
        <p:cNvGrpSpPr/>
        <p:nvPr/>
      </p:nvGrpSpPr>
      <p:grpSpPr>
        <a:xfrm>
          <a:off x="0" y="0"/>
          <a:ext cx="0" cy="0"/>
          <a:chOff x="0" y="0"/>
          <a:chExt cx="0" cy="0"/>
        </a:xfrm>
      </p:grpSpPr>
      <p:sp>
        <p:nvSpPr>
          <p:cNvPr id="762" name="Shape 762"/>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763" name="Shape 76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764" name="Shape 76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1" name="Shape 781"/>
        <p:cNvGrpSpPr/>
        <p:nvPr/>
      </p:nvGrpSpPr>
      <p:grpSpPr>
        <a:xfrm>
          <a:off x="0" y="0"/>
          <a:ext cx="0" cy="0"/>
          <a:chOff x="0" y="0"/>
          <a:chExt cx="0" cy="0"/>
        </a:xfrm>
      </p:grpSpPr>
      <p:sp>
        <p:nvSpPr>
          <p:cNvPr id="782" name="Shape 782"/>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783" name="Shape 78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784" name="Shape 78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9" name="Shape 809"/>
        <p:cNvGrpSpPr/>
        <p:nvPr/>
      </p:nvGrpSpPr>
      <p:grpSpPr>
        <a:xfrm>
          <a:off x="0" y="0"/>
          <a:ext cx="0" cy="0"/>
          <a:chOff x="0" y="0"/>
          <a:chExt cx="0" cy="0"/>
        </a:xfrm>
      </p:grpSpPr>
      <p:sp>
        <p:nvSpPr>
          <p:cNvPr id="810" name="Shape 810"/>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811" name="Shape 81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812" name="Shape 81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60" name="Shape 6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61" name="Shape 6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6" name="Shape 816"/>
        <p:cNvGrpSpPr/>
        <p:nvPr/>
      </p:nvGrpSpPr>
      <p:grpSpPr>
        <a:xfrm>
          <a:off x="0" y="0"/>
          <a:ext cx="0" cy="0"/>
          <a:chOff x="0" y="0"/>
          <a:chExt cx="0" cy="0"/>
        </a:xfrm>
      </p:grpSpPr>
      <p:sp>
        <p:nvSpPr>
          <p:cNvPr id="817" name="Shape 817"/>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818" name="Shape 81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819" name="Shape 819"/>
          <p:cNvSpPr txBox="1"/>
          <p:nvPr>
            <p:ph idx="1" type="body"/>
          </p:nvPr>
        </p:nvSpPr>
        <p:spPr>
          <a:xfrm>
            <a:off x="685800" y="4343400"/>
            <a:ext cx="5486399" cy="4114800"/>
          </a:xfrm>
          <a:prstGeom prst="rect">
            <a:avLst/>
          </a:prstGeom>
          <a:noFill/>
          <a:ln cap="flat"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3" name="Shape 823"/>
        <p:cNvGrpSpPr/>
        <p:nvPr/>
      </p:nvGrpSpPr>
      <p:grpSpPr>
        <a:xfrm>
          <a:off x="0" y="0"/>
          <a:ext cx="0" cy="0"/>
          <a:chOff x="0" y="0"/>
          <a:chExt cx="0" cy="0"/>
        </a:xfrm>
      </p:grpSpPr>
      <p:sp>
        <p:nvSpPr>
          <p:cNvPr id="824" name="Shape 824"/>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825" name="Shape 825"/>
          <p:cNvSpPr/>
          <p:nvPr/>
        </p:nvSpPr>
        <p:spPr>
          <a:xfrm>
            <a:off x="1143000" y="685800"/>
            <a:ext cx="4572000" cy="3429000"/>
          </a:xfrm>
          <a:prstGeom prst="rect">
            <a:avLst/>
          </a:prstGeom>
          <a:noFill/>
          <a:ln cap="flat" cmpd="sng" w="9525">
            <a:solidFill>
              <a:srgbClr val="000000"/>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rgbClr val="000000"/>
              </a:solidFill>
              <a:latin typeface="Arial"/>
              <a:ea typeface="Arial"/>
              <a:cs typeface="Arial"/>
              <a:sym typeface="Arial"/>
            </a:endParaRPr>
          </a:p>
        </p:txBody>
      </p:sp>
      <p:sp>
        <p:nvSpPr>
          <p:cNvPr id="826" name="Shape 826"/>
          <p:cNvSpPr txBox="1"/>
          <p:nvPr>
            <p:ph idx="1" type="body"/>
          </p:nvPr>
        </p:nvSpPr>
        <p:spPr>
          <a:xfrm>
            <a:off x="914400" y="4343400"/>
            <a:ext cx="5029199" cy="4116386"/>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r>
              <a:t/>
            </a:r>
            <a:endParaRPr b="0" i="0" sz="1800" u="none" cap="none" strike="noStrike"/>
          </a:p>
        </p:txBody>
      </p:sp>
      <p:sp>
        <p:nvSpPr>
          <p:cNvPr id="827" name="Shape 82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1" name="Shape 831"/>
        <p:cNvGrpSpPr/>
        <p:nvPr/>
      </p:nvGrpSpPr>
      <p:grpSpPr>
        <a:xfrm>
          <a:off x="0" y="0"/>
          <a:ext cx="0" cy="0"/>
          <a:chOff x="0" y="0"/>
          <a:chExt cx="0" cy="0"/>
        </a:xfrm>
      </p:grpSpPr>
      <p:sp>
        <p:nvSpPr>
          <p:cNvPr id="832" name="Shape 832"/>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chemeClr val="dk1"/>
                </a:solidFill>
                <a:latin typeface="Arial"/>
                <a:ea typeface="Arial"/>
                <a:cs typeface="Arial"/>
                <a:sym typeface="Arial"/>
              </a:rPr>
              <a:t>‹#›</a:t>
            </a:fld>
          </a:p>
        </p:txBody>
      </p:sp>
      <p:sp>
        <p:nvSpPr>
          <p:cNvPr id="833" name="Shape 83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834" name="Shape 83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7" name="Shape 837"/>
        <p:cNvGrpSpPr/>
        <p:nvPr/>
      </p:nvGrpSpPr>
      <p:grpSpPr>
        <a:xfrm>
          <a:off x="0" y="0"/>
          <a:ext cx="0" cy="0"/>
          <a:chOff x="0" y="0"/>
          <a:chExt cx="0" cy="0"/>
        </a:xfrm>
      </p:grpSpPr>
      <p:sp>
        <p:nvSpPr>
          <p:cNvPr id="838" name="Shape 838"/>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839" name="Shape 83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840" name="Shape 84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4" name="Shape 844"/>
        <p:cNvGrpSpPr/>
        <p:nvPr/>
      </p:nvGrpSpPr>
      <p:grpSpPr>
        <a:xfrm>
          <a:off x="0" y="0"/>
          <a:ext cx="0" cy="0"/>
          <a:chOff x="0" y="0"/>
          <a:chExt cx="0" cy="0"/>
        </a:xfrm>
      </p:grpSpPr>
      <p:sp>
        <p:nvSpPr>
          <p:cNvPr id="845" name="Shape 845"/>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846" name="Shape 84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847" name="Shape 84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1" name="Shape 851"/>
        <p:cNvGrpSpPr/>
        <p:nvPr/>
      </p:nvGrpSpPr>
      <p:grpSpPr>
        <a:xfrm>
          <a:off x="0" y="0"/>
          <a:ext cx="0" cy="0"/>
          <a:chOff x="0" y="0"/>
          <a:chExt cx="0" cy="0"/>
        </a:xfrm>
      </p:grpSpPr>
      <p:sp>
        <p:nvSpPr>
          <p:cNvPr id="852" name="Shape 852"/>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853" name="Shape 85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854" name="Shape 85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8" name="Shape 858"/>
        <p:cNvGrpSpPr/>
        <p:nvPr/>
      </p:nvGrpSpPr>
      <p:grpSpPr>
        <a:xfrm>
          <a:off x="0" y="0"/>
          <a:ext cx="0" cy="0"/>
          <a:chOff x="0" y="0"/>
          <a:chExt cx="0" cy="0"/>
        </a:xfrm>
      </p:grpSpPr>
      <p:sp>
        <p:nvSpPr>
          <p:cNvPr id="859" name="Shape 85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860" name="Shape 86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3" name="Shape 863"/>
        <p:cNvGrpSpPr/>
        <p:nvPr/>
      </p:nvGrpSpPr>
      <p:grpSpPr>
        <a:xfrm>
          <a:off x="0" y="0"/>
          <a:ext cx="0" cy="0"/>
          <a:chOff x="0" y="0"/>
          <a:chExt cx="0" cy="0"/>
        </a:xfrm>
      </p:grpSpPr>
      <p:sp>
        <p:nvSpPr>
          <p:cNvPr id="864" name="Shape 864"/>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865" name="Shape 86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866" name="Shape 86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0" name="Shape 870"/>
        <p:cNvGrpSpPr/>
        <p:nvPr/>
      </p:nvGrpSpPr>
      <p:grpSpPr>
        <a:xfrm>
          <a:off x="0" y="0"/>
          <a:ext cx="0" cy="0"/>
          <a:chOff x="0" y="0"/>
          <a:chExt cx="0" cy="0"/>
        </a:xfrm>
      </p:grpSpPr>
      <p:sp>
        <p:nvSpPr>
          <p:cNvPr id="871" name="Shape 871"/>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872" name="Shape 87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873" name="Shape 87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7" name="Shape 877"/>
        <p:cNvGrpSpPr/>
        <p:nvPr/>
      </p:nvGrpSpPr>
      <p:grpSpPr>
        <a:xfrm>
          <a:off x="0" y="0"/>
          <a:ext cx="0" cy="0"/>
          <a:chOff x="0" y="0"/>
          <a:chExt cx="0" cy="0"/>
        </a:xfrm>
      </p:grpSpPr>
      <p:sp>
        <p:nvSpPr>
          <p:cNvPr id="878" name="Shape 878"/>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879" name="Shape 87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880" name="Shape 88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66" name="Shape 6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67" name="Shape 6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160" name="Shape 16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161" name="Shape 16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0" name="Shape 220"/>
        <p:cNvGrpSpPr/>
        <p:nvPr/>
      </p:nvGrpSpPr>
      <p:grpSpPr>
        <a:xfrm>
          <a:off x="0" y="0"/>
          <a:ext cx="0" cy="0"/>
          <a:chOff x="0" y="0"/>
          <a:chExt cx="0" cy="0"/>
        </a:xfrm>
      </p:grpSpPr>
      <p:sp>
        <p:nvSpPr>
          <p:cNvPr id="221" name="Shape 221"/>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fld id="{00000000-1234-1234-1234-123412341234}" type="slidenum">
              <a:rPr b="0" i="0" lang="en-US" sz="1800" u="none">
                <a:solidFill>
                  <a:srgbClr val="000000"/>
                </a:solidFill>
                <a:latin typeface="Arial"/>
                <a:ea typeface="Arial"/>
                <a:cs typeface="Arial"/>
                <a:sym typeface="Arial"/>
              </a:rPr>
              <a:t>‹#›</a:t>
            </a:fld>
          </a:p>
        </p:txBody>
      </p:sp>
      <p:sp>
        <p:nvSpPr>
          <p:cNvPr id="222" name="Shape 22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223" name="Shape 22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7" name="Shape 227"/>
        <p:cNvGrpSpPr/>
        <p:nvPr/>
      </p:nvGrpSpPr>
      <p:grpSpPr>
        <a:xfrm>
          <a:off x="0" y="0"/>
          <a:ext cx="0" cy="0"/>
          <a:chOff x="0" y="0"/>
          <a:chExt cx="0" cy="0"/>
        </a:xfrm>
      </p:grpSpPr>
      <p:sp>
        <p:nvSpPr>
          <p:cNvPr id="228" name="Shape 22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29" name="Shape 2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blipFill rotWithShape="1">
          <a:blip r:embed="rId2">
            <a:alphaModFix/>
          </a:blip>
          <a:stretch>
            <a:fillRect b="0" l="0" r="0" t="0"/>
          </a:stretch>
        </a:blipFill>
      </p:bgPr>
    </p:bg>
    <p:spTree>
      <p:nvGrpSpPr>
        <p:cNvPr id="16" name="Shape 16"/>
        <p:cNvGrpSpPr/>
        <p:nvPr/>
      </p:nvGrpSpPr>
      <p:grpSpPr>
        <a:xfrm>
          <a:off x="0" y="0"/>
          <a:ext cx="0" cy="0"/>
          <a:chOff x="0" y="0"/>
          <a:chExt cx="0" cy="0"/>
        </a:xfrm>
      </p:grpSpPr>
      <p:sp>
        <p:nvSpPr>
          <p:cNvPr id="17" name="Shape 17"/>
          <p:cNvSpPr txBox="1"/>
          <p:nvPr>
            <p:ph type="ctrTitle"/>
          </p:nvPr>
        </p:nvSpPr>
        <p:spPr>
          <a:xfrm>
            <a:off x="685800" y="2819400"/>
            <a:ext cx="7772400" cy="20574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3600" u="none" cap="none" strike="noStrike">
                <a:solidFill>
                  <a:srgbClr val="000000"/>
                </a:solidFill>
                <a:latin typeface="Garamond"/>
                <a:ea typeface="Garamond"/>
                <a:cs typeface="Garamond"/>
                <a:sym typeface="Garamond"/>
              </a:defRPr>
            </a:lvl1pPr>
            <a:lvl2pPr indent="0" lvl="1" marL="0" marR="0" rtl="0" algn="l">
              <a:lnSpc>
                <a:spcPct val="100000"/>
              </a:lnSpc>
              <a:spcBef>
                <a:spcPts val="0"/>
              </a:spcBef>
              <a:spcAft>
                <a:spcPts val="0"/>
              </a:spcAft>
              <a:buNone/>
              <a:defRPr b="0" i="0" sz="3600" u="none" cap="none" strike="noStrike">
                <a:solidFill>
                  <a:srgbClr val="000000"/>
                </a:solidFill>
                <a:latin typeface="Garamond"/>
                <a:ea typeface="Garamond"/>
                <a:cs typeface="Garamond"/>
                <a:sym typeface="Garamond"/>
              </a:defRPr>
            </a:lvl2pPr>
            <a:lvl3pPr indent="0" lvl="2" marL="0" marR="0" rtl="0" algn="l">
              <a:lnSpc>
                <a:spcPct val="100000"/>
              </a:lnSpc>
              <a:spcBef>
                <a:spcPts val="0"/>
              </a:spcBef>
              <a:spcAft>
                <a:spcPts val="0"/>
              </a:spcAft>
              <a:buNone/>
              <a:defRPr b="0" i="0" sz="3600" u="none" cap="none" strike="noStrike">
                <a:solidFill>
                  <a:srgbClr val="000000"/>
                </a:solidFill>
                <a:latin typeface="Garamond"/>
                <a:ea typeface="Garamond"/>
                <a:cs typeface="Garamond"/>
                <a:sym typeface="Garamond"/>
              </a:defRPr>
            </a:lvl3pPr>
            <a:lvl4pPr indent="0" lvl="3" marL="0" marR="0" rtl="0" algn="l">
              <a:lnSpc>
                <a:spcPct val="100000"/>
              </a:lnSpc>
              <a:spcBef>
                <a:spcPts val="0"/>
              </a:spcBef>
              <a:spcAft>
                <a:spcPts val="0"/>
              </a:spcAft>
              <a:buNone/>
              <a:defRPr b="0" i="0" sz="3600" u="none" cap="none" strike="noStrike">
                <a:solidFill>
                  <a:srgbClr val="000000"/>
                </a:solidFill>
                <a:latin typeface="Garamond"/>
                <a:ea typeface="Garamond"/>
                <a:cs typeface="Garamond"/>
                <a:sym typeface="Garamond"/>
              </a:defRPr>
            </a:lvl4pPr>
            <a:lvl5pPr indent="0" lvl="4" marL="0" marR="0" rtl="0" algn="l">
              <a:lnSpc>
                <a:spcPct val="100000"/>
              </a:lnSpc>
              <a:spcBef>
                <a:spcPts val="0"/>
              </a:spcBef>
              <a:spcAft>
                <a:spcPts val="0"/>
              </a:spcAft>
              <a:buNone/>
              <a:defRPr b="0" i="0" sz="3600" u="none" cap="none" strike="noStrike">
                <a:solidFill>
                  <a:srgbClr val="000000"/>
                </a:solidFill>
                <a:latin typeface="Garamond"/>
                <a:ea typeface="Garamond"/>
                <a:cs typeface="Garamond"/>
                <a:sym typeface="Garamond"/>
              </a:defRPr>
            </a:lvl5pPr>
            <a:lvl6pPr indent="0" lvl="5" marL="0" marR="0" rtl="0" algn="l">
              <a:lnSpc>
                <a:spcPct val="100000"/>
              </a:lnSpc>
              <a:spcBef>
                <a:spcPts val="0"/>
              </a:spcBef>
              <a:spcAft>
                <a:spcPts val="0"/>
              </a:spcAft>
              <a:buNone/>
              <a:defRPr b="0" i="0" sz="3600" u="none" cap="none" strike="noStrike">
                <a:solidFill>
                  <a:srgbClr val="000000"/>
                </a:solidFill>
                <a:latin typeface="Garamond"/>
                <a:ea typeface="Garamond"/>
                <a:cs typeface="Garamond"/>
                <a:sym typeface="Garamond"/>
              </a:defRPr>
            </a:lvl6pPr>
            <a:lvl7pPr indent="0" lvl="6" marL="0" marR="0" rtl="0" algn="l">
              <a:lnSpc>
                <a:spcPct val="100000"/>
              </a:lnSpc>
              <a:spcBef>
                <a:spcPts val="0"/>
              </a:spcBef>
              <a:spcAft>
                <a:spcPts val="0"/>
              </a:spcAft>
              <a:buNone/>
              <a:defRPr b="0" i="0" sz="3600" u="none" cap="none" strike="noStrike">
                <a:solidFill>
                  <a:srgbClr val="000000"/>
                </a:solidFill>
                <a:latin typeface="Garamond"/>
                <a:ea typeface="Garamond"/>
                <a:cs typeface="Garamond"/>
                <a:sym typeface="Garamond"/>
              </a:defRPr>
            </a:lvl7pPr>
            <a:lvl8pPr indent="0" lvl="7" marL="0" marR="0" rtl="0" algn="l">
              <a:lnSpc>
                <a:spcPct val="100000"/>
              </a:lnSpc>
              <a:spcBef>
                <a:spcPts val="0"/>
              </a:spcBef>
              <a:spcAft>
                <a:spcPts val="0"/>
              </a:spcAft>
              <a:buNone/>
              <a:defRPr b="0" i="0" sz="3600" u="none" cap="none" strike="noStrike">
                <a:solidFill>
                  <a:srgbClr val="000000"/>
                </a:solidFill>
                <a:latin typeface="Garamond"/>
                <a:ea typeface="Garamond"/>
                <a:cs typeface="Garamond"/>
                <a:sym typeface="Garamond"/>
              </a:defRPr>
            </a:lvl8pPr>
            <a:lvl9pPr indent="0" lvl="8" marL="0" marR="0" rtl="0" algn="l">
              <a:lnSpc>
                <a:spcPct val="100000"/>
              </a:lnSpc>
              <a:spcBef>
                <a:spcPts val="0"/>
              </a:spcBef>
              <a:spcAft>
                <a:spcPts val="0"/>
              </a:spcAft>
              <a:buNone/>
              <a:defRPr b="0" i="0" sz="3600" u="none" cap="none" strike="noStrike">
                <a:solidFill>
                  <a:srgbClr val="000000"/>
                </a:solidFill>
                <a:latin typeface="Garamond"/>
                <a:ea typeface="Garamond"/>
                <a:cs typeface="Garamond"/>
                <a:sym typeface="Garamond"/>
              </a:defRPr>
            </a:lvl9pPr>
          </a:lstStyle>
          <a:p/>
        </p:txBody>
      </p:sp>
      <p:sp>
        <p:nvSpPr>
          <p:cNvPr id="18" name="Shape 18"/>
          <p:cNvSpPr txBox="1"/>
          <p:nvPr>
            <p:ph idx="1" type="subTitle"/>
          </p:nvPr>
        </p:nvSpPr>
        <p:spPr>
          <a:xfrm>
            <a:off x="1219200" y="5029200"/>
            <a:ext cx="6400799" cy="914400"/>
          </a:xfrm>
          <a:prstGeom prst="rect">
            <a:avLst/>
          </a:prstGeom>
          <a:noFill/>
          <a:ln>
            <a:noFill/>
          </a:ln>
        </p:spPr>
        <p:txBody>
          <a:bodyPr anchorCtr="0" anchor="t" bIns="91425" lIns="91425" rIns="91425" tIns="91425"/>
          <a:lstStyle>
            <a:lvl1pPr indent="-165100" lvl="0" marL="342900" marR="0" rtl="0" algn="l">
              <a:lnSpc>
                <a:spcPct val="100000"/>
              </a:lnSpc>
              <a:spcBef>
                <a:spcPts val="560"/>
              </a:spcBef>
              <a:spcAft>
                <a:spcPts val="0"/>
              </a:spcAft>
              <a:buClr>
                <a:schemeClr val="dk1"/>
              </a:buClr>
              <a:buSzPct val="100000"/>
              <a:buFont typeface="Garamond"/>
              <a:buChar char="•"/>
              <a:defRPr b="0" i="0" sz="2800" u="none" cap="none" strike="noStrike">
                <a:solidFill>
                  <a:srgbClr val="000000"/>
                </a:solidFill>
                <a:latin typeface="Garamond"/>
                <a:ea typeface="Garamond"/>
                <a:cs typeface="Garamond"/>
                <a:sym typeface="Garamond"/>
              </a:defRPr>
            </a:lvl1pPr>
            <a:lvl2pPr indent="-120650" lvl="1" marL="742950" marR="0" rtl="0" algn="l">
              <a:lnSpc>
                <a:spcPct val="100000"/>
              </a:lnSpc>
              <a:spcBef>
                <a:spcPts val="520"/>
              </a:spcBef>
              <a:spcAft>
                <a:spcPts val="0"/>
              </a:spcAft>
              <a:buClr>
                <a:schemeClr val="dk1"/>
              </a:buClr>
              <a:buSzPct val="100000"/>
              <a:buFont typeface="Garamond"/>
              <a:buChar char="•"/>
              <a:defRPr b="0" i="0" sz="2600" u="none" cap="none" strike="noStrike">
                <a:solidFill>
                  <a:srgbClr val="000000"/>
                </a:solidFill>
                <a:latin typeface="Garamond"/>
                <a:ea typeface="Garamond"/>
                <a:cs typeface="Garamond"/>
                <a:sym typeface="Garamond"/>
              </a:defRPr>
            </a:lvl2pPr>
            <a:lvl3pPr indent="-76200" lvl="2" marL="1143000" marR="0" rtl="0" algn="l">
              <a:lnSpc>
                <a:spcPct val="100000"/>
              </a:lnSpc>
              <a:spcBef>
                <a:spcPts val="480"/>
              </a:spcBef>
              <a:spcAft>
                <a:spcPts val="0"/>
              </a:spcAft>
              <a:buClr>
                <a:schemeClr val="dk1"/>
              </a:buClr>
              <a:buSzPct val="100000"/>
              <a:buFont typeface="Garamond"/>
              <a:buChar char="•"/>
              <a:defRPr b="0" i="0" sz="2400" u="none" cap="none" strike="noStrike">
                <a:solidFill>
                  <a:srgbClr val="000000"/>
                </a:solidFill>
                <a:latin typeface="Garamond"/>
                <a:ea typeface="Garamond"/>
                <a:cs typeface="Garamond"/>
                <a:sym typeface="Garamond"/>
              </a:defRPr>
            </a:lvl3pPr>
            <a:lvl4pPr indent="-101600" lvl="3" marL="1600200" marR="0" rtl="0" algn="l">
              <a:lnSpc>
                <a:spcPct val="100000"/>
              </a:lnSpc>
              <a:spcBef>
                <a:spcPts val="400"/>
              </a:spcBef>
              <a:spcAft>
                <a:spcPts val="0"/>
              </a:spcAft>
              <a:buClr>
                <a:schemeClr val="dk1"/>
              </a:buClr>
              <a:buSzPct val="100000"/>
              <a:buFont typeface="Garamond"/>
              <a:buChar char="•"/>
              <a:defRPr b="0" i="0" sz="2000" u="none" cap="none" strike="noStrike">
                <a:solidFill>
                  <a:srgbClr val="000000"/>
                </a:solidFill>
                <a:latin typeface="Garamond"/>
                <a:ea typeface="Garamond"/>
                <a:cs typeface="Garamond"/>
                <a:sym typeface="Garamond"/>
              </a:defRPr>
            </a:lvl4pPr>
            <a:lvl5pPr indent="-101600" lvl="4" marL="2057400" marR="0" rtl="0" algn="l">
              <a:lnSpc>
                <a:spcPct val="100000"/>
              </a:lnSpc>
              <a:spcBef>
                <a:spcPts val="400"/>
              </a:spcBef>
              <a:spcAft>
                <a:spcPts val="0"/>
              </a:spcAft>
              <a:buClr>
                <a:schemeClr val="dk1"/>
              </a:buClr>
              <a:buSzPct val="100000"/>
              <a:buFont typeface="Garamond"/>
              <a:buChar char="•"/>
              <a:defRPr b="0" i="0" sz="2000" u="none" cap="none" strike="noStrike">
                <a:solidFill>
                  <a:srgbClr val="000000"/>
                </a:solidFill>
                <a:latin typeface="Garamond"/>
                <a:ea typeface="Garamond"/>
                <a:cs typeface="Garamond"/>
                <a:sym typeface="Garamond"/>
              </a:defRPr>
            </a:lvl5pPr>
            <a:lvl6pPr indent="-101600" lvl="5" marL="2514600" marR="0" rtl="0" algn="l">
              <a:lnSpc>
                <a:spcPct val="100000"/>
              </a:lnSpc>
              <a:spcBef>
                <a:spcPts val="400"/>
              </a:spcBef>
              <a:spcAft>
                <a:spcPts val="0"/>
              </a:spcAft>
              <a:buClr>
                <a:schemeClr val="dk1"/>
              </a:buClr>
              <a:buSzPct val="100000"/>
              <a:buFont typeface="Garamond"/>
              <a:buChar char="•"/>
              <a:defRPr b="0" i="0" sz="2000" u="none" cap="none" strike="noStrike">
                <a:solidFill>
                  <a:srgbClr val="000000"/>
                </a:solidFill>
                <a:latin typeface="Garamond"/>
                <a:ea typeface="Garamond"/>
                <a:cs typeface="Garamond"/>
                <a:sym typeface="Garamond"/>
              </a:defRPr>
            </a:lvl6pPr>
            <a:lvl7pPr indent="-101600" lvl="6" marL="3429000" marR="0" rtl="0" algn="l">
              <a:lnSpc>
                <a:spcPct val="100000"/>
              </a:lnSpc>
              <a:spcBef>
                <a:spcPts val="400"/>
              </a:spcBef>
              <a:spcAft>
                <a:spcPts val="0"/>
              </a:spcAft>
              <a:buClr>
                <a:schemeClr val="dk1"/>
              </a:buClr>
              <a:buSzPct val="100000"/>
              <a:buFont typeface="Garamond"/>
              <a:buChar char="•"/>
              <a:defRPr b="0" i="0" sz="2000" u="none" cap="none" strike="noStrike">
                <a:solidFill>
                  <a:srgbClr val="000000"/>
                </a:solidFill>
                <a:latin typeface="Garamond"/>
                <a:ea typeface="Garamond"/>
                <a:cs typeface="Garamond"/>
                <a:sym typeface="Garamond"/>
              </a:defRPr>
            </a:lvl7pPr>
            <a:lvl8pPr indent="-101600" lvl="7" marL="4800600" marR="0" rtl="0" algn="l">
              <a:lnSpc>
                <a:spcPct val="100000"/>
              </a:lnSpc>
              <a:spcBef>
                <a:spcPts val="400"/>
              </a:spcBef>
              <a:spcAft>
                <a:spcPts val="0"/>
              </a:spcAft>
              <a:buClr>
                <a:schemeClr val="dk1"/>
              </a:buClr>
              <a:buSzPct val="100000"/>
              <a:buFont typeface="Garamond"/>
              <a:buChar char="•"/>
              <a:defRPr b="0" i="0" sz="2000" u="none" cap="none" strike="noStrike">
                <a:solidFill>
                  <a:srgbClr val="000000"/>
                </a:solidFill>
                <a:latin typeface="Garamond"/>
                <a:ea typeface="Garamond"/>
                <a:cs typeface="Garamond"/>
                <a:sym typeface="Garamond"/>
              </a:defRPr>
            </a:lvl8pPr>
            <a:lvl9pPr indent="-101600" lvl="8" marL="6629400" marR="0" rtl="0" algn="l">
              <a:lnSpc>
                <a:spcPct val="100000"/>
              </a:lnSpc>
              <a:spcBef>
                <a:spcPts val="400"/>
              </a:spcBef>
              <a:spcAft>
                <a:spcPts val="0"/>
              </a:spcAft>
              <a:buClr>
                <a:schemeClr val="dk1"/>
              </a:buClr>
              <a:buSzPct val="100000"/>
              <a:buFont typeface="Garamond"/>
              <a:buChar char="•"/>
              <a:defRPr b="0" i="0" sz="2000" u="none" cap="none" strike="noStrike">
                <a:solidFill>
                  <a:srgbClr val="000000"/>
                </a:solidFill>
                <a:latin typeface="Garamond"/>
                <a:ea typeface="Garamond"/>
                <a:cs typeface="Garamond"/>
                <a:sym typeface="Garamond"/>
              </a:defRPr>
            </a:lvl9pPr>
          </a:lstStyle>
          <a:p/>
        </p:txBody>
      </p:sp>
      <p:sp>
        <p:nvSpPr>
          <p:cNvPr id="19" name="Shape 19"/>
          <p:cNvSpPr txBox="1"/>
          <p:nvPr>
            <p:ph idx="10" type="dt"/>
          </p:nvPr>
        </p:nvSpPr>
        <p:spPr>
          <a:xfrm>
            <a:off x="381000" y="6248400"/>
            <a:ext cx="1904999" cy="3810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1400" u="none">
                <a:solidFill>
                  <a:srgbClr val="000000"/>
                </a:solidFill>
                <a:latin typeface="Garamond"/>
                <a:ea typeface="Garamond"/>
                <a:cs typeface="Garamond"/>
                <a:sym typeface="Garamond"/>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20" name="Shape 20"/>
          <p:cNvSpPr txBox="1"/>
          <p:nvPr>
            <p:ph idx="11" type="ftr"/>
          </p:nvPr>
        </p:nvSpPr>
        <p:spPr>
          <a:xfrm>
            <a:off x="3124200" y="6248400"/>
            <a:ext cx="2895600" cy="381000"/>
          </a:xfrm>
          <a:prstGeom prst="rect">
            <a:avLst/>
          </a:prstGeom>
          <a:noFill/>
          <a:ln>
            <a:noFill/>
          </a:ln>
        </p:spPr>
        <p:txBody>
          <a:bodyPr anchorCtr="0" anchor="b" bIns="91425" lIns="91425" rIns="91425" tIns="91425"/>
          <a:lstStyle>
            <a:lvl1pPr indent="0" lvl="0" marL="0" marR="0" rtl="0" algn="ctr">
              <a:lnSpc>
                <a:spcPct val="100000"/>
              </a:lnSpc>
              <a:spcBef>
                <a:spcPts val="0"/>
              </a:spcBef>
              <a:spcAft>
                <a:spcPts val="0"/>
              </a:spcAft>
              <a:buNone/>
              <a:defRPr b="0" i="0" sz="1400" u="none">
                <a:solidFill>
                  <a:srgbClr val="000000"/>
                </a:solidFill>
                <a:latin typeface="Garamond"/>
                <a:ea typeface="Garamond"/>
                <a:cs typeface="Garamond"/>
                <a:sym typeface="Garamond"/>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21" name="Shape 21"/>
          <p:cNvSpPr txBox="1"/>
          <p:nvPr>
            <p:ph idx="12" type="sldNum"/>
          </p:nvPr>
        </p:nvSpPr>
        <p:spPr>
          <a:xfrm>
            <a:off x="6858000" y="6248400"/>
            <a:ext cx="1904999" cy="3810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Garamond"/>
              <a:buNone/>
            </a:pPr>
            <a:fld id="{00000000-1234-1234-1234-123412341234}" type="slidenum">
              <a:rPr b="0" i="0" lang="en-US" sz="1400" u="none">
                <a:solidFill>
                  <a:srgbClr val="000000"/>
                </a:solidFill>
                <a:latin typeface="Garamond"/>
                <a:ea typeface="Garamond"/>
                <a:cs typeface="Garamond"/>
                <a:sym typeface="Garamond"/>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text">
    <p:spTree>
      <p:nvGrpSpPr>
        <p:cNvPr id="22" name="Shape 22"/>
        <p:cNvGrpSpPr/>
        <p:nvPr/>
      </p:nvGrpSpPr>
      <p:grpSpPr>
        <a:xfrm>
          <a:off x="0" y="0"/>
          <a:ext cx="0" cy="0"/>
          <a:chOff x="0" y="0"/>
          <a:chExt cx="0" cy="0"/>
        </a:xfrm>
      </p:grpSpPr>
      <p:sp>
        <p:nvSpPr>
          <p:cNvPr id="23" name="Shape 23"/>
          <p:cNvSpPr txBox="1"/>
          <p:nvPr>
            <p:ph type="title"/>
          </p:nvPr>
        </p:nvSpPr>
        <p:spPr>
          <a:xfrm>
            <a:off x="1143000" y="76200"/>
            <a:ext cx="6781800" cy="106679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3600" u="none" cap="none" strike="noStrike">
                <a:solidFill>
                  <a:srgbClr val="000000"/>
                </a:solidFill>
                <a:latin typeface="Garamond"/>
                <a:ea typeface="Garamond"/>
                <a:cs typeface="Garamond"/>
                <a:sym typeface="Garamond"/>
              </a:defRPr>
            </a:lvl1pPr>
            <a:lvl2pPr indent="0" lvl="1" marL="0" marR="0" rtl="0" algn="l">
              <a:lnSpc>
                <a:spcPct val="100000"/>
              </a:lnSpc>
              <a:spcBef>
                <a:spcPts val="0"/>
              </a:spcBef>
              <a:spcAft>
                <a:spcPts val="0"/>
              </a:spcAft>
              <a:buNone/>
              <a:defRPr b="0" i="0" sz="3600" u="none" cap="none" strike="noStrike">
                <a:solidFill>
                  <a:srgbClr val="000000"/>
                </a:solidFill>
                <a:latin typeface="Garamond"/>
                <a:ea typeface="Garamond"/>
                <a:cs typeface="Garamond"/>
                <a:sym typeface="Garamond"/>
              </a:defRPr>
            </a:lvl2pPr>
            <a:lvl3pPr indent="0" lvl="2" marL="0" marR="0" rtl="0" algn="l">
              <a:lnSpc>
                <a:spcPct val="100000"/>
              </a:lnSpc>
              <a:spcBef>
                <a:spcPts val="0"/>
              </a:spcBef>
              <a:spcAft>
                <a:spcPts val="0"/>
              </a:spcAft>
              <a:buNone/>
              <a:defRPr b="0" i="0" sz="3600" u="none" cap="none" strike="noStrike">
                <a:solidFill>
                  <a:srgbClr val="000000"/>
                </a:solidFill>
                <a:latin typeface="Garamond"/>
                <a:ea typeface="Garamond"/>
                <a:cs typeface="Garamond"/>
                <a:sym typeface="Garamond"/>
              </a:defRPr>
            </a:lvl3pPr>
            <a:lvl4pPr indent="0" lvl="3" marL="0" marR="0" rtl="0" algn="l">
              <a:lnSpc>
                <a:spcPct val="100000"/>
              </a:lnSpc>
              <a:spcBef>
                <a:spcPts val="0"/>
              </a:spcBef>
              <a:spcAft>
                <a:spcPts val="0"/>
              </a:spcAft>
              <a:buNone/>
              <a:defRPr b="0" i="0" sz="3600" u="none" cap="none" strike="noStrike">
                <a:solidFill>
                  <a:srgbClr val="000000"/>
                </a:solidFill>
                <a:latin typeface="Garamond"/>
                <a:ea typeface="Garamond"/>
                <a:cs typeface="Garamond"/>
                <a:sym typeface="Garamond"/>
              </a:defRPr>
            </a:lvl4pPr>
            <a:lvl5pPr indent="0" lvl="4" marL="0" marR="0" rtl="0" algn="l">
              <a:lnSpc>
                <a:spcPct val="100000"/>
              </a:lnSpc>
              <a:spcBef>
                <a:spcPts val="0"/>
              </a:spcBef>
              <a:spcAft>
                <a:spcPts val="0"/>
              </a:spcAft>
              <a:buNone/>
              <a:defRPr b="0" i="0" sz="3600" u="none" cap="none" strike="noStrike">
                <a:solidFill>
                  <a:srgbClr val="000000"/>
                </a:solidFill>
                <a:latin typeface="Garamond"/>
                <a:ea typeface="Garamond"/>
                <a:cs typeface="Garamond"/>
                <a:sym typeface="Garamond"/>
              </a:defRPr>
            </a:lvl5pPr>
            <a:lvl6pPr indent="0" lvl="5" marL="0" marR="0" rtl="0" algn="l">
              <a:lnSpc>
                <a:spcPct val="100000"/>
              </a:lnSpc>
              <a:spcBef>
                <a:spcPts val="0"/>
              </a:spcBef>
              <a:spcAft>
                <a:spcPts val="0"/>
              </a:spcAft>
              <a:buNone/>
              <a:defRPr b="0" i="0" sz="3600" u="none" cap="none" strike="noStrike">
                <a:solidFill>
                  <a:srgbClr val="000000"/>
                </a:solidFill>
                <a:latin typeface="Garamond"/>
                <a:ea typeface="Garamond"/>
                <a:cs typeface="Garamond"/>
                <a:sym typeface="Garamond"/>
              </a:defRPr>
            </a:lvl6pPr>
            <a:lvl7pPr indent="0" lvl="6" marL="0" marR="0" rtl="0" algn="l">
              <a:lnSpc>
                <a:spcPct val="100000"/>
              </a:lnSpc>
              <a:spcBef>
                <a:spcPts val="0"/>
              </a:spcBef>
              <a:spcAft>
                <a:spcPts val="0"/>
              </a:spcAft>
              <a:buNone/>
              <a:defRPr b="0" i="0" sz="3600" u="none" cap="none" strike="noStrike">
                <a:solidFill>
                  <a:srgbClr val="000000"/>
                </a:solidFill>
                <a:latin typeface="Garamond"/>
                <a:ea typeface="Garamond"/>
                <a:cs typeface="Garamond"/>
                <a:sym typeface="Garamond"/>
              </a:defRPr>
            </a:lvl7pPr>
            <a:lvl8pPr indent="0" lvl="7" marL="0" marR="0" rtl="0" algn="l">
              <a:lnSpc>
                <a:spcPct val="100000"/>
              </a:lnSpc>
              <a:spcBef>
                <a:spcPts val="0"/>
              </a:spcBef>
              <a:spcAft>
                <a:spcPts val="0"/>
              </a:spcAft>
              <a:buNone/>
              <a:defRPr b="0" i="0" sz="3600" u="none" cap="none" strike="noStrike">
                <a:solidFill>
                  <a:srgbClr val="000000"/>
                </a:solidFill>
                <a:latin typeface="Garamond"/>
                <a:ea typeface="Garamond"/>
                <a:cs typeface="Garamond"/>
                <a:sym typeface="Garamond"/>
              </a:defRPr>
            </a:lvl8pPr>
            <a:lvl9pPr indent="0" lvl="8" marL="0" marR="0" rtl="0" algn="l">
              <a:lnSpc>
                <a:spcPct val="100000"/>
              </a:lnSpc>
              <a:spcBef>
                <a:spcPts val="0"/>
              </a:spcBef>
              <a:spcAft>
                <a:spcPts val="0"/>
              </a:spcAft>
              <a:buNone/>
              <a:defRPr b="0" i="0" sz="3600" u="none" cap="none" strike="noStrike">
                <a:solidFill>
                  <a:srgbClr val="000000"/>
                </a:solidFill>
                <a:latin typeface="Garamond"/>
                <a:ea typeface="Garamond"/>
                <a:cs typeface="Garamond"/>
                <a:sym typeface="Garamond"/>
              </a:defRPr>
            </a:lvl9pPr>
          </a:lstStyle>
          <a:p/>
        </p:txBody>
      </p:sp>
      <p:sp>
        <p:nvSpPr>
          <p:cNvPr id="24" name="Shape 24"/>
          <p:cNvSpPr txBox="1"/>
          <p:nvPr>
            <p:ph idx="1" type="body"/>
          </p:nvPr>
        </p:nvSpPr>
        <p:spPr>
          <a:xfrm>
            <a:off x="1143000" y="1219200"/>
            <a:ext cx="6781800" cy="4724400"/>
          </a:xfrm>
          <a:prstGeom prst="rect">
            <a:avLst/>
          </a:prstGeom>
          <a:noFill/>
          <a:ln>
            <a:noFill/>
          </a:ln>
        </p:spPr>
        <p:txBody>
          <a:bodyPr anchorCtr="0" anchor="t" bIns="91425" lIns="91425" rIns="91425" tIns="91425"/>
          <a:lstStyle>
            <a:lvl1pPr indent="-165100" lvl="0" marL="342900" marR="0" rtl="0" algn="l">
              <a:lnSpc>
                <a:spcPct val="100000"/>
              </a:lnSpc>
              <a:spcBef>
                <a:spcPts val="560"/>
              </a:spcBef>
              <a:spcAft>
                <a:spcPts val="0"/>
              </a:spcAft>
              <a:buClr>
                <a:schemeClr val="dk1"/>
              </a:buClr>
              <a:buSzPct val="100000"/>
              <a:buFont typeface="Garamond"/>
              <a:buChar char="•"/>
              <a:defRPr b="0" i="0" sz="2800" u="none" cap="none" strike="noStrike">
                <a:solidFill>
                  <a:srgbClr val="000000"/>
                </a:solidFill>
                <a:latin typeface="Garamond"/>
                <a:ea typeface="Garamond"/>
                <a:cs typeface="Garamond"/>
                <a:sym typeface="Garamond"/>
              </a:defRPr>
            </a:lvl1pPr>
            <a:lvl2pPr indent="-120650" lvl="1" marL="742950" marR="0" rtl="0" algn="l">
              <a:lnSpc>
                <a:spcPct val="100000"/>
              </a:lnSpc>
              <a:spcBef>
                <a:spcPts val="520"/>
              </a:spcBef>
              <a:spcAft>
                <a:spcPts val="0"/>
              </a:spcAft>
              <a:buClr>
                <a:schemeClr val="dk1"/>
              </a:buClr>
              <a:buSzPct val="100000"/>
              <a:buFont typeface="Garamond"/>
              <a:buChar char="•"/>
              <a:defRPr b="0" i="0" sz="2600" u="none" cap="none" strike="noStrike">
                <a:solidFill>
                  <a:srgbClr val="000000"/>
                </a:solidFill>
                <a:latin typeface="Garamond"/>
                <a:ea typeface="Garamond"/>
                <a:cs typeface="Garamond"/>
                <a:sym typeface="Garamond"/>
              </a:defRPr>
            </a:lvl2pPr>
            <a:lvl3pPr indent="-76200" lvl="2" marL="1143000" marR="0" rtl="0" algn="l">
              <a:lnSpc>
                <a:spcPct val="100000"/>
              </a:lnSpc>
              <a:spcBef>
                <a:spcPts val="480"/>
              </a:spcBef>
              <a:spcAft>
                <a:spcPts val="0"/>
              </a:spcAft>
              <a:buClr>
                <a:schemeClr val="dk1"/>
              </a:buClr>
              <a:buSzPct val="100000"/>
              <a:buFont typeface="Garamond"/>
              <a:buChar char="•"/>
              <a:defRPr b="0" i="0" sz="2400" u="none" cap="none" strike="noStrike">
                <a:solidFill>
                  <a:srgbClr val="000000"/>
                </a:solidFill>
                <a:latin typeface="Garamond"/>
                <a:ea typeface="Garamond"/>
                <a:cs typeface="Garamond"/>
                <a:sym typeface="Garamond"/>
              </a:defRPr>
            </a:lvl3pPr>
            <a:lvl4pPr indent="-101600" lvl="3" marL="1600200" marR="0" rtl="0" algn="l">
              <a:lnSpc>
                <a:spcPct val="100000"/>
              </a:lnSpc>
              <a:spcBef>
                <a:spcPts val="400"/>
              </a:spcBef>
              <a:spcAft>
                <a:spcPts val="0"/>
              </a:spcAft>
              <a:buClr>
                <a:schemeClr val="dk1"/>
              </a:buClr>
              <a:buSzPct val="100000"/>
              <a:buFont typeface="Garamond"/>
              <a:buChar char="•"/>
              <a:defRPr b="0" i="0" sz="2000" u="none" cap="none" strike="noStrike">
                <a:solidFill>
                  <a:srgbClr val="000000"/>
                </a:solidFill>
                <a:latin typeface="Garamond"/>
                <a:ea typeface="Garamond"/>
                <a:cs typeface="Garamond"/>
                <a:sym typeface="Garamond"/>
              </a:defRPr>
            </a:lvl4pPr>
            <a:lvl5pPr indent="-101600" lvl="4" marL="2057400" marR="0" rtl="0" algn="l">
              <a:lnSpc>
                <a:spcPct val="100000"/>
              </a:lnSpc>
              <a:spcBef>
                <a:spcPts val="400"/>
              </a:spcBef>
              <a:spcAft>
                <a:spcPts val="0"/>
              </a:spcAft>
              <a:buClr>
                <a:schemeClr val="dk1"/>
              </a:buClr>
              <a:buSzPct val="100000"/>
              <a:buFont typeface="Garamond"/>
              <a:buChar char="•"/>
              <a:defRPr b="0" i="0" sz="2000" u="none" cap="none" strike="noStrike">
                <a:solidFill>
                  <a:srgbClr val="000000"/>
                </a:solidFill>
                <a:latin typeface="Garamond"/>
                <a:ea typeface="Garamond"/>
                <a:cs typeface="Garamond"/>
                <a:sym typeface="Garamond"/>
              </a:defRPr>
            </a:lvl5pPr>
            <a:lvl6pPr indent="-101600" lvl="5" marL="2514600" marR="0" rtl="0" algn="l">
              <a:lnSpc>
                <a:spcPct val="100000"/>
              </a:lnSpc>
              <a:spcBef>
                <a:spcPts val="400"/>
              </a:spcBef>
              <a:spcAft>
                <a:spcPts val="0"/>
              </a:spcAft>
              <a:buClr>
                <a:schemeClr val="dk1"/>
              </a:buClr>
              <a:buSzPct val="100000"/>
              <a:buFont typeface="Garamond"/>
              <a:buChar char="•"/>
              <a:defRPr b="0" i="0" sz="2000" u="none" cap="none" strike="noStrike">
                <a:solidFill>
                  <a:srgbClr val="000000"/>
                </a:solidFill>
                <a:latin typeface="Garamond"/>
                <a:ea typeface="Garamond"/>
                <a:cs typeface="Garamond"/>
                <a:sym typeface="Garamond"/>
              </a:defRPr>
            </a:lvl6pPr>
            <a:lvl7pPr indent="-101600" lvl="6" marL="3429000" marR="0" rtl="0" algn="l">
              <a:lnSpc>
                <a:spcPct val="100000"/>
              </a:lnSpc>
              <a:spcBef>
                <a:spcPts val="400"/>
              </a:spcBef>
              <a:spcAft>
                <a:spcPts val="0"/>
              </a:spcAft>
              <a:buClr>
                <a:schemeClr val="dk1"/>
              </a:buClr>
              <a:buSzPct val="100000"/>
              <a:buFont typeface="Garamond"/>
              <a:buChar char="•"/>
              <a:defRPr b="0" i="0" sz="2000" u="none" cap="none" strike="noStrike">
                <a:solidFill>
                  <a:srgbClr val="000000"/>
                </a:solidFill>
                <a:latin typeface="Garamond"/>
                <a:ea typeface="Garamond"/>
                <a:cs typeface="Garamond"/>
                <a:sym typeface="Garamond"/>
              </a:defRPr>
            </a:lvl7pPr>
            <a:lvl8pPr indent="-101600" lvl="7" marL="4800600" marR="0" rtl="0" algn="l">
              <a:lnSpc>
                <a:spcPct val="100000"/>
              </a:lnSpc>
              <a:spcBef>
                <a:spcPts val="400"/>
              </a:spcBef>
              <a:spcAft>
                <a:spcPts val="0"/>
              </a:spcAft>
              <a:buClr>
                <a:schemeClr val="dk1"/>
              </a:buClr>
              <a:buSzPct val="100000"/>
              <a:buFont typeface="Garamond"/>
              <a:buChar char="•"/>
              <a:defRPr b="0" i="0" sz="2000" u="none" cap="none" strike="noStrike">
                <a:solidFill>
                  <a:srgbClr val="000000"/>
                </a:solidFill>
                <a:latin typeface="Garamond"/>
                <a:ea typeface="Garamond"/>
                <a:cs typeface="Garamond"/>
                <a:sym typeface="Garamond"/>
              </a:defRPr>
            </a:lvl8pPr>
            <a:lvl9pPr indent="-101600" lvl="8" marL="6629400" marR="0" rtl="0" algn="l">
              <a:lnSpc>
                <a:spcPct val="100000"/>
              </a:lnSpc>
              <a:spcBef>
                <a:spcPts val="400"/>
              </a:spcBef>
              <a:spcAft>
                <a:spcPts val="0"/>
              </a:spcAft>
              <a:buClr>
                <a:schemeClr val="dk1"/>
              </a:buClr>
              <a:buSzPct val="100000"/>
              <a:buFont typeface="Garamond"/>
              <a:buChar char="•"/>
              <a:defRPr b="0" i="0" sz="2000" u="none" cap="none" strike="noStrike">
                <a:solidFill>
                  <a:srgbClr val="000000"/>
                </a:solidFill>
                <a:latin typeface="Garamond"/>
                <a:ea typeface="Garamond"/>
                <a:cs typeface="Garamond"/>
                <a:sym typeface="Garamond"/>
              </a:defRPr>
            </a:lvl9pPr>
          </a:lstStyle>
          <a:p/>
        </p:txBody>
      </p:sp>
      <p:sp>
        <p:nvSpPr>
          <p:cNvPr id="25" name="Shape 25"/>
          <p:cNvSpPr txBox="1"/>
          <p:nvPr>
            <p:ph idx="10" type="dt"/>
          </p:nvPr>
        </p:nvSpPr>
        <p:spPr>
          <a:xfrm>
            <a:off x="457200" y="6245225"/>
            <a:ext cx="2133599"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26" name="Shape 26"/>
          <p:cNvSpPr txBox="1"/>
          <p:nvPr>
            <p:ph idx="11" type="ftr"/>
          </p:nvPr>
        </p:nvSpPr>
        <p:spPr>
          <a:xfrm>
            <a:off x="3124200" y="6245225"/>
            <a:ext cx="2895600" cy="476249"/>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0" i="0" sz="1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27" name="Shape 27"/>
          <p:cNvSpPr txBox="1"/>
          <p:nvPr>
            <p:ph idx="12" type="sldNum"/>
          </p:nvPr>
        </p:nvSpPr>
        <p:spPr>
          <a:xfrm>
            <a:off x="6553200" y="6245225"/>
            <a:ext cx="2133599" cy="47624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SzPct val="25000"/>
              <a:buNone/>
            </a:pPr>
            <a:fld id="{00000000-1234-1234-1234-123412341234}" type="slidenum">
              <a:rPr b="0" i="0" lang="en-US" sz="14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8" name="Shape 28"/>
        <p:cNvGrpSpPr/>
        <p:nvPr/>
      </p:nvGrpSpPr>
      <p:grpSpPr>
        <a:xfrm>
          <a:off x="0" y="0"/>
          <a:ext cx="0" cy="0"/>
          <a:chOff x="0" y="0"/>
          <a:chExt cx="0" cy="0"/>
        </a:xfrm>
      </p:grpSpPr>
      <p:sp>
        <p:nvSpPr>
          <p:cNvPr id="29" name="Shape 29"/>
          <p:cNvSpPr txBox="1"/>
          <p:nvPr>
            <p:ph idx="10" type="dt"/>
          </p:nvPr>
        </p:nvSpPr>
        <p:spPr>
          <a:xfrm>
            <a:off x="457200" y="6245225"/>
            <a:ext cx="2133599"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30" name="Shape 30"/>
          <p:cNvSpPr txBox="1"/>
          <p:nvPr>
            <p:ph idx="11" type="ftr"/>
          </p:nvPr>
        </p:nvSpPr>
        <p:spPr>
          <a:xfrm>
            <a:off x="3124200" y="6245225"/>
            <a:ext cx="2895600" cy="476249"/>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0" i="0" sz="1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31" name="Shape 31"/>
          <p:cNvSpPr txBox="1"/>
          <p:nvPr>
            <p:ph idx="12" type="sldNum"/>
          </p:nvPr>
        </p:nvSpPr>
        <p:spPr>
          <a:xfrm>
            <a:off x="6553200" y="6245225"/>
            <a:ext cx="2133599" cy="47624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SzPct val="25000"/>
              <a:buNone/>
            </a:pPr>
            <a:fld id="{00000000-1234-1234-1234-123412341234}" type="slidenum">
              <a:rPr b="0" i="0" lang="en-US" sz="14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00.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stretch>
            <a:fillRect b="0" l="0" r="0" t="0"/>
          </a:stretch>
        </a:blipFill>
      </p:bgPr>
    </p:bg>
    <p:spTree>
      <p:nvGrpSpPr>
        <p:cNvPr id="10" name="Shape 10"/>
        <p:cNvGrpSpPr/>
        <p:nvPr/>
      </p:nvGrpSpPr>
      <p:grpSpPr>
        <a:xfrm>
          <a:off x="0" y="0"/>
          <a:ext cx="0" cy="0"/>
          <a:chOff x="0" y="0"/>
          <a:chExt cx="0" cy="0"/>
        </a:xfrm>
      </p:grpSpPr>
      <p:sp>
        <p:nvSpPr>
          <p:cNvPr id="11" name="Shape 11"/>
          <p:cNvSpPr txBox="1"/>
          <p:nvPr>
            <p:ph type="title"/>
          </p:nvPr>
        </p:nvSpPr>
        <p:spPr>
          <a:xfrm>
            <a:off x="1143000" y="76200"/>
            <a:ext cx="6781800" cy="1066799"/>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3600" u="none" cap="none" strike="noStrike">
                <a:solidFill>
                  <a:srgbClr val="000000"/>
                </a:solidFill>
                <a:latin typeface="Garamond"/>
                <a:ea typeface="Garamond"/>
                <a:cs typeface="Garamond"/>
                <a:sym typeface="Garamond"/>
              </a:defRPr>
            </a:lvl1pPr>
            <a:lvl2pPr indent="0" lvl="1" marL="0" marR="0" rtl="0" algn="l">
              <a:lnSpc>
                <a:spcPct val="100000"/>
              </a:lnSpc>
              <a:spcBef>
                <a:spcPts val="0"/>
              </a:spcBef>
              <a:spcAft>
                <a:spcPts val="0"/>
              </a:spcAft>
              <a:buNone/>
              <a:defRPr b="0" i="0" sz="3600" u="none" cap="none" strike="noStrike">
                <a:solidFill>
                  <a:srgbClr val="000000"/>
                </a:solidFill>
                <a:latin typeface="Garamond"/>
                <a:ea typeface="Garamond"/>
                <a:cs typeface="Garamond"/>
                <a:sym typeface="Garamond"/>
              </a:defRPr>
            </a:lvl2pPr>
            <a:lvl3pPr indent="0" lvl="2" marL="0" marR="0" rtl="0" algn="l">
              <a:lnSpc>
                <a:spcPct val="100000"/>
              </a:lnSpc>
              <a:spcBef>
                <a:spcPts val="0"/>
              </a:spcBef>
              <a:spcAft>
                <a:spcPts val="0"/>
              </a:spcAft>
              <a:buNone/>
              <a:defRPr b="0" i="0" sz="3600" u="none" cap="none" strike="noStrike">
                <a:solidFill>
                  <a:srgbClr val="000000"/>
                </a:solidFill>
                <a:latin typeface="Garamond"/>
                <a:ea typeface="Garamond"/>
                <a:cs typeface="Garamond"/>
                <a:sym typeface="Garamond"/>
              </a:defRPr>
            </a:lvl3pPr>
            <a:lvl4pPr indent="0" lvl="3" marL="0" marR="0" rtl="0" algn="l">
              <a:lnSpc>
                <a:spcPct val="100000"/>
              </a:lnSpc>
              <a:spcBef>
                <a:spcPts val="0"/>
              </a:spcBef>
              <a:spcAft>
                <a:spcPts val="0"/>
              </a:spcAft>
              <a:buNone/>
              <a:defRPr b="0" i="0" sz="3600" u="none" cap="none" strike="noStrike">
                <a:solidFill>
                  <a:srgbClr val="000000"/>
                </a:solidFill>
                <a:latin typeface="Garamond"/>
                <a:ea typeface="Garamond"/>
                <a:cs typeface="Garamond"/>
                <a:sym typeface="Garamond"/>
              </a:defRPr>
            </a:lvl4pPr>
            <a:lvl5pPr indent="0" lvl="4" marL="0" marR="0" rtl="0" algn="l">
              <a:lnSpc>
                <a:spcPct val="100000"/>
              </a:lnSpc>
              <a:spcBef>
                <a:spcPts val="0"/>
              </a:spcBef>
              <a:spcAft>
                <a:spcPts val="0"/>
              </a:spcAft>
              <a:buNone/>
              <a:defRPr b="0" i="0" sz="3600" u="none" cap="none" strike="noStrike">
                <a:solidFill>
                  <a:srgbClr val="000000"/>
                </a:solidFill>
                <a:latin typeface="Garamond"/>
                <a:ea typeface="Garamond"/>
                <a:cs typeface="Garamond"/>
                <a:sym typeface="Garamond"/>
              </a:defRPr>
            </a:lvl5pPr>
            <a:lvl6pPr indent="0" lvl="5" marL="0" marR="0" rtl="0" algn="l">
              <a:lnSpc>
                <a:spcPct val="100000"/>
              </a:lnSpc>
              <a:spcBef>
                <a:spcPts val="0"/>
              </a:spcBef>
              <a:spcAft>
                <a:spcPts val="0"/>
              </a:spcAft>
              <a:buNone/>
              <a:defRPr b="0" i="0" sz="3600" u="none" cap="none" strike="noStrike">
                <a:solidFill>
                  <a:srgbClr val="000000"/>
                </a:solidFill>
                <a:latin typeface="Garamond"/>
                <a:ea typeface="Garamond"/>
                <a:cs typeface="Garamond"/>
                <a:sym typeface="Garamond"/>
              </a:defRPr>
            </a:lvl6pPr>
            <a:lvl7pPr indent="0" lvl="6" marL="0" marR="0" rtl="0" algn="l">
              <a:lnSpc>
                <a:spcPct val="100000"/>
              </a:lnSpc>
              <a:spcBef>
                <a:spcPts val="0"/>
              </a:spcBef>
              <a:spcAft>
                <a:spcPts val="0"/>
              </a:spcAft>
              <a:buNone/>
              <a:defRPr b="0" i="0" sz="3600" u="none" cap="none" strike="noStrike">
                <a:solidFill>
                  <a:srgbClr val="000000"/>
                </a:solidFill>
                <a:latin typeface="Garamond"/>
                <a:ea typeface="Garamond"/>
                <a:cs typeface="Garamond"/>
                <a:sym typeface="Garamond"/>
              </a:defRPr>
            </a:lvl7pPr>
            <a:lvl8pPr indent="0" lvl="7" marL="0" marR="0" rtl="0" algn="l">
              <a:lnSpc>
                <a:spcPct val="100000"/>
              </a:lnSpc>
              <a:spcBef>
                <a:spcPts val="0"/>
              </a:spcBef>
              <a:spcAft>
                <a:spcPts val="0"/>
              </a:spcAft>
              <a:buNone/>
              <a:defRPr b="0" i="0" sz="3600" u="none" cap="none" strike="noStrike">
                <a:solidFill>
                  <a:srgbClr val="000000"/>
                </a:solidFill>
                <a:latin typeface="Garamond"/>
                <a:ea typeface="Garamond"/>
                <a:cs typeface="Garamond"/>
                <a:sym typeface="Garamond"/>
              </a:defRPr>
            </a:lvl8pPr>
            <a:lvl9pPr indent="0" lvl="8" marL="0" marR="0" rtl="0" algn="l">
              <a:lnSpc>
                <a:spcPct val="100000"/>
              </a:lnSpc>
              <a:spcBef>
                <a:spcPts val="0"/>
              </a:spcBef>
              <a:spcAft>
                <a:spcPts val="0"/>
              </a:spcAft>
              <a:buNone/>
              <a:defRPr b="0" i="0" sz="3600" u="none" cap="none" strike="noStrike">
                <a:solidFill>
                  <a:srgbClr val="000000"/>
                </a:solidFill>
                <a:latin typeface="Garamond"/>
                <a:ea typeface="Garamond"/>
                <a:cs typeface="Garamond"/>
                <a:sym typeface="Garamond"/>
              </a:defRPr>
            </a:lvl9pPr>
          </a:lstStyle>
          <a:p/>
        </p:txBody>
      </p:sp>
      <p:sp>
        <p:nvSpPr>
          <p:cNvPr id="12" name="Shape 12"/>
          <p:cNvSpPr txBox="1"/>
          <p:nvPr>
            <p:ph idx="1" type="body"/>
          </p:nvPr>
        </p:nvSpPr>
        <p:spPr>
          <a:xfrm>
            <a:off x="1143000" y="1219200"/>
            <a:ext cx="6781800" cy="4724400"/>
          </a:xfrm>
          <a:prstGeom prst="rect">
            <a:avLst/>
          </a:prstGeom>
          <a:noFill/>
          <a:ln>
            <a:noFill/>
          </a:ln>
        </p:spPr>
        <p:txBody>
          <a:bodyPr anchorCtr="0" anchor="t" bIns="91425" lIns="91425" rIns="91425" tIns="91425"/>
          <a:lstStyle>
            <a:lvl1pPr indent="-165100" lvl="0" marL="342900" marR="0" rtl="0" algn="l">
              <a:lnSpc>
                <a:spcPct val="100000"/>
              </a:lnSpc>
              <a:spcBef>
                <a:spcPts val="560"/>
              </a:spcBef>
              <a:spcAft>
                <a:spcPts val="0"/>
              </a:spcAft>
              <a:buClr>
                <a:schemeClr val="dk1"/>
              </a:buClr>
              <a:buSzPct val="100000"/>
              <a:buFont typeface="Garamond"/>
              <a:buChar char="•"/>
              <a:defRPr b="0" i="0" sz="2800" u="none" cap="none" strike="noStrike">
                <a:solidFill>
                  <a:srgbClr val="000000"/>
                </a:solidFill>
                <a:latin typeface="Garamond"/>
                <a:ea typeface="Garamond"/>
                <a:cs typeface="Garamond"/>
                <a:sym typeface="Garamond"/>
              </a:defRPr>
            </a:lvl1pPr>
            <a:lvl2pPr indent="-120650" lvl="1" marL="742950" marR="0" rtl="0" algn="l">
              <a:lnSpc>
                <a:spcPct val="100000"/>
              </a:lnSpc>
              <a:spcBef>
                <a:spcPts val="520"/>
              </a:spcBef>
              <a:spcAft>
                <a:spcPts val="0"/>
              </a:spcAft>
              <a:buClr>
                <a:schemeClr val="dk1"/>
              </a:buClr>
              <a:buSzPct val="100000"/>
              <a:buFont typeface="Garamond"/>
              <a:buChar char="•"/>
              <a:defRPr b="0" i="0" sz="2600" u="none" cap="none" strike="noStrike">
                <a:solidFill>
                  <a:srgbClr val="000000"/>
                </a:solidFill>
                <a:latin typeface="Garamond"/>
                <a:ea typeface="Garamond"/>
                <a:cs typeface="Garamond"/>
                <a:sym typeface="Garamond"/>
              </a:defRPr>
            </a:lvl2pPr>
            <a:lvl3pPr indent="-76200" lvl="2" marL="1143000" marR="0" rtl="0" algn="l">
              <a:lnSpc>
                <a:spcPct val="100000"/>
              </a:lnSpc>
              <a:spcBef>
                <a:spcPts val="480"/>
              </a:spcBef>
              <a:spcAft>
                <a:spcPts val="0"/>
              </a:spcAft>
              <a:buClr>
                <a:schemeClr val="dk1"/>
              </a:buClr>
              <a:buSzPct val="100000"/>
              <a:buFont typeface="Garamond"/>
              <a:buChar char="•"/>
              <a:defRPr b="0" i="0" sz="2400" u="none" cap="none" strike="noStrike">
                <a:solidFill>
                  <a:srgbClr val="000000"/>
                </a:solidFill>
                <a:latin typeface="Garamond"/>
                <a:ea typeface="Garamond"/>
                <a:cs typeface="Garamond"/>
                <a:sym typeface="Garamond"/>
              </a:defRPr>
            </a:lvl3pPr>
            <a:lvl4pPr indent="-101600" lvl="3" marL="1600200" marR="0" rtl="0" algn="l">
              <a:lnSpc>
                <a:spcPct val="100000"/>
              </a:lnSpc>
              <a:spcBef>
                <a:spcPts val="400"/>
              </a:spcBef>
              <a:spcAft>
                <a:spcPts val="0"/>
              </a:spcAft>
              <a:buClr>
                <a:schemeClr val="dk1"/>
              </a:buClr>
              <a:buSzPct val="100000"/>
              <a:buFont typeface="Garamond"/>
              <a:buChar char="•"/>
              <a:defRPr b="0" i="0" sz="2000" u="none" cap="none" strike="noStrike">
                <a:solidFill>
                  <a:srgbClr val="000000"/>
                </a:solidFill>
                <a:latin typeface="Garamond"/>
                <a:ea typeface="Garamond"/>
                <a:cs typeface="Garamond"/>
                <a:sym typeface="Garamond"/>
              </a:defRPr>
            </a:lvl4pPr>
            <a:lvl5pPr indent="-101600" lvl="4" marL="2057400" marR="0" rtl="0" algn="l">
              <a:lnSpc>
                <a:spcPct val="100000"/>
              </a:lnSpc>
              <a:spcBef>
                <a:spcPts val="400"/>
              </a:spcBef>
              <a:spcAft>
                <a:spcPts val="0"/>
              </a:spcAft>
              <a:buClr>
                <a:schemeClr val="dk1"/>
              </a:buClr>
              <a:buSzPct val="100000"/>
              <a:buFont typeface="Garamond"/>
              <a:buChar char="•"/>
              <a:defRPr b="0" i="0" sz="2000" u="none" cap="none" strike="noStrike">
                <a:solidFill>
                  <a:srgbClr val="000000"/>
                </a:solidFill>
                <a:latin typeface="Garamond"/>
                <a:ea typeface="Garamond"/>
                <a:cs typeface="Garamond"/>
                <a:sym typeface="Garamond"/>
              </a:defRPr>
            </a:lvl5pPr>
            <a:lvl6pPr indent="-101600" lvl="5" marL="2514600" marR="0" rtl="0" algn="l">
              <a:lnSpc>
                <a:spcPct val="100000"/>
              </a:lnSpc>
              <a:spcBef>
                <a:spcPts val="400"/>
              </a:spcBef>
              <a:spcAft>
                <a:spcPts val="0"/>
              </a:spcAft>
              <a:buClr>
                <a:schemeClr val="dk1"/>
              </a:buClr>
              <a:buSzPct val="100000"/>
              <a:buFont typeface="Garamond"/>
              <a:buChar char="•"/>
              <a:defRPr b="0" i="0" sz="2000" u="none" cap="none" strike="noStrike">
                <a:solidFill>
                  <a:srgbClr val="000000"/>
                </a:solidFill>
                <a:latin typeface="Garamond"/>
                <a:ea typeface="Garamond"/>
                <a:cs typeface="Garamond"/>
                <a:sym typeface="Garamond"/>
              </a:defRPr>
            </a:lvl6pPr>
            <a:lvl7pPr indent="-101600" lvl="6" marL="3429000" marR="0" rtl="0" algn="l">
              <a:lnSpc>
                <a:spcPct val="100000"/>
              </a:lnSpc>
              <a:spcBef>
                <a:spcPts val="400"/>
              </a:spcBef>
              <a:spcAft>
                <a:spcPts val="0"/>
              </a:spcAft>
              <a:buClr>
                <a:schemeClr val="dk1"/>
              </a:buClr>
              <a:buSzPct val="100000"/>
              <a:buFont typeface="Garamond"/>
              <a:buChar char="•"/>
              <a:defRPr b="0" i="0" sz="2000" u="none" cap="none" strike="noStrike">
                <a:solidFill>
                  <a:srgbClr val="000000"/>
                </a:solidFill>
                <a:latin typeface="Garamond"/>
                <a:ea typeface="Garamond"/>
                <a:cs typeface="Garamond"/>
                <a:sym typeface="Garamond"/>
              </a:defRPr>
            </a:lvl7pPr>
            <a:lvl8pPr indent="-101600" lvl="7" marL="4800600" marR="0" rtl="0" algn="l">
              <a:lnSpc>
                <a:spcPct val="100000"/>
              </a:lnSpc>
              <a:spcBef>
                <a:spcPts val="400"/>
              </a:spcBef>
              <a:spcAft>
                <a:spcPts val="0"/>
              </a:spcAft>
              <a:buClr>
                <a:schemeClr val="dk1"/>
              </a:buClr>
              <a:buSzPct val="100000"/>
              <a:buFont typeface="Garamond"/>
              <a:buChar char="•"/>
              <a:defRPr b="0" i="0" sz="2000" u="none" cap="none" strike="noStrike">
                <a:solidFill>
                  <a:srgbClr val="000000"/>
                </a:solidFill>
                <a:latin typeface="Garamond"/>
                <a:ea typeface="Garamond"/>
                <a:cs typeface="Garamond"/>
                <a:sym typeface="Garamond"/>
              </a:defRPr>
            </a:lvl8pPr>
            <a:lvl9pPr indent="-101600" lvl="8" marL="6629400" marR="0" rtl="0" algn="l">
              <a:lnSpc>
                <a:spcPct val="100000"/>
              </a:lnSpc>
              <a:spcBef>
                <a:spcPts val="400"/>
              </a:spcBef>
              <a:spcAft>
                <a:spcPts val="0"/>
              </a:spcAft>
              <a:buClr>
                <a:schemeClr val="dk1"/>
              </a:buClr>
              <a:buSzPct val="100000"/>
              <a:buFont typeface="Garamond"/>
              <a:buChar char="•"/>
              <a:defRPr b="0" i="0" sz="2000" u="none" cap="none" strike="noStrike">
                <a:solidFill>
                  <a:srgbClr val="000000"/>
                </a:solidFill>
                <a:latin typeface="Garamond"/>
                <a:ea typeface="Garamond"/>
                <a:cs typeface="Garamond"/>
                <a:sym typeface="Garamond"/>
              </a:defRPr>
            </a:lvl9pPr>
          </a:lstStyle>
          <a:p/>
        </p:txBody>
      </p:sp>
      <p:sp>
        <p:nvSpPr>
          <p:cNvPr id="13" name="Shape 13"/>
          <p:cNvSpPr txBox="1"/>
          <p:nvPr>
            <p:ph idx="10" type="dt"/>
          </p:nvPr>
        </p:nvSpPr>
        <p:spPr>
          <a:xfrm>
            <a:off x="457200" y="6245225"/>
            <a:ext cx="2133599"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14" name="Shape 14"/>
          <p:cNvSpPr txBox="1"/>
          <p:nvPr>
            <p:ph idx="11" type="ftr"/>
          </p:nvPr>
        </p:nvSpPr>
        <p:spPr>
          <a:xfrm>
            <a:off x="3124200" y="6245225"/>
            <a:ext cx="2895600" cy="476249"/>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0" i="0" sz="1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15" name="Shape 15"/>
          <p:cNvSpPr txBox="1"/>
          <p:nvPr>
            <p:ph idx="12" type="sldNum"/>
          </p:nvPr>
        </p:nvSpPr>
        <p:spPr>
          <a:xfrm>
            <a:off x="6553200" y="6245225"/>
            <a:ext cx="2133599" cy="47624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a:solidFill>
                  <a:schemeClr val="dk1"/>
                </a:solidFill>
                <a:latin typeface="Times New Roman"/>
                <a:ea typeface="Times New Roman"/>
                <a:cs typeface="Times New Roman"/>
                <a:sym typeface="Times New Roman"/>
              </a:rPr>
              <a:t>‹#›</a:t>
            </a:fld>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0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0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0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0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0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0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0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0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0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0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00.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0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0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0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00.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00.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0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00.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00.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00.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 Id="rId3" Type="http://schemas.openxmlformats.org/officeDocument/2006/relationships/image" Target="../media/image0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00.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00.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00.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00.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00.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00.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00.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00.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00.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image" Target="../media/image00.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 Id="rId3" Type="http://schemas.openxmlformats.org/officeDocument/2006/relationships/image" Target="../media/image0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00.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00.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 Id="rId3" Type="http://schemas.openxmlformats.org/officeDocument/2006/relationships/image" Target="../media/image00.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 Id="rId3" Type="http://schemas.openxmlformats.org/officeDocument/2006/relationships/image" Target="../media/image00.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 Id="rId3" Type="http://schemas.openxmlformats.org/officeDocument/2006/relationships/image" Target="../media/image00.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image" Target="../media/image00.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image" Target="../media/image00.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 Id="rId3" Type="http://schemas.openxmlformats.org/officeDocument/2006/relationships/image" Target="../media/image00.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 Id="rId3" Type="http://schemas.openxmlformats.org/officeDocument/2006/relationships/image" Target="../media/image00.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 Id="rId3" Type="http://schemas.openxmlformats.org/officeDocument/2006/relationships/image" Target="../media/image00.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 Id="rId3" Type="http://schemas.openxmlformats.org/officeDocument/2006/relationships/image" Target="../media/image0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00.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 Id="rId3" Type="http://schemas.openxmlformats.org/officeDocument/2006/relationships/image" Target="../media/image00.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 Id="rId3" Type="http://schemas.openxmlformats.org/officeDocument/2006/relationships/image" Target="../media/image00.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2.xml"/><Relationship Id="rId3" Type="http://schemas.openxmlformats.org/officeDocument/2006/relationships/image" Target="../media/image01.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 Id="rId3" Type="http://schemas.openxmlformats.org/officeDocument/2006/relationships/image" Target="../media/image00.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 Id="rId3" Type="http://schemas.openxmlformats.org/officeDocument/2006/relationships/image" Target="../media/image00.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 Id="rId3" Type="http://schemas.openxmlformats.org/officeDocument/2006/relationships/image" Target="../media/image00.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6.xml"/><Relationship Id="rId3" Type="http://schemas.openxmlformats.org/officeDocument/2006/relationships/image" Target="../media/image01.pn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 Id="rId3" Type="http://schemas.openxmlformats.org/officeDocument/2006/relationships/image" Target="../media/image00.pn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 Id="rId3" Type="http://schemas.openxmlformats.org/officeDocument/2006/relationships/image" Target="../media/image00.pn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 Id="rId3" Type="http://schemas.openxmlformats.org/officeDocument/2006/relationships/image" Target="../media/image0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0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0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0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0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36" name="Shape 36"/>
        <p:cNvGrpSpPr/>
        <p:nvPr/>
      </p:nvGrpSpPr>
      <p:grpSpPr>
        <a:xfrm>
          <a:off x="0" y="0"/>
          <a:ext cx="0" cy="0"/>
          <a:chOff x="0" y="0"/>
          <a:chExt cx="0" cy="0"/>
        </a:xfrm>
      </p:grpSpPr>
      <p:sp>
        <p:nvSpPr>
          <p:cNvPr id="37" name="Shape 37"/>
          <p:cNvSpPr txBox="1"/>
          <p:nvPr>
            <p:ph type="ctrTitle"/>
          </p:nvPr>
        </p:nvSpPr>
        <p:spPr>
          <a:xfrm>
            <a:off x="609600" y="115886"/>
            <a:ext cx="7772400" cy="1158874"/>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cap="none" strike="noStrike">
                <a:solidFill>
                  <a:srgbClr val="000000"/>
                </a:solidFill>
                <a:latin typeface="Garamond"/>
                <a:ea typeface="Garamond"/>
                <a:cs typeface="Garamond"/>
                <a:sym typeface="Garamond"/>
              </a:rPr>
              <a:t>Firenze ottobre 2007 </a:t>
            </a:r>
            <a:br>
              <a:rPr b="0" i="0" lang="en-US" sz="2400" u="none" cap="none" strike="noStrike">
                <a:solidFill>
                  <a:srgbClr val="000000"/>
                </a:solidFill>
                <a:latin typeface="Garamond"/>
                <a:ea typeface="Garamond"/>
                <a:cs typeface="Garamond"/>
                <a:sym typeface="Garamond"/>
              </a:rPr>
            </a:br>
            <a:r>
              <a:rPr b="0" i="0" lang="en-US" sz="2400" u="none" cap="none" strike="noStrike">
                <a:solidFill>
                  <a:srgbClr val="000000"/>
                </a:solidFill>
                <a:latin typeface="Garamond"/>
                <a:ea typeface="Garamond"/>
                <a:cs typeface="Garamond"/>
                <a:sym typeface="Garamond"/>
              </a:rPr>
              <a:t>Società italiana epidemiologia psichiatrica.</a:t>
            </a:r>
            <a:br>
              <a:rPr b="0" i="0" lang="en-US" sz="2400" u="none" cap="none" strike="noStrike">
                <a:solidFill>
                  <a:srgbClr val="000000"/>
                </a:solidFill>
                <a:latin typeface="Garamond"/>
                <a:ea typeface="Garamond"/>
                <a:cs typeface="Garamond"/>
                <a:sym typeface="Garamond"/>
              </a:rPr>
            </a:br>
            <a:r>
              <a:rPr b="0" i="0" lang="en-US" sz="2400" u="none" cap="none" strike="noStrike">
                <a:solidFill>
                  <a:srgbClr val="000000"/>
                </a:solidFill>
                <a:latin typeface="Garamond"/>
                <a:ea typeface="Garamond"/>
                <a:cs typeface="Garamond"/>
                <a:sym typeface="Garamond"/>
              </a:rPr>
              <a:t>VIII Congresso Nazionale</a:t>
            </a:r>
          </a:p>
        </p:txBody>
      </p:sp>
      <p:sp>
        <p:nvSpPr>
          <p:cNvPr id="38" name="Shape 38"/>
          <p:cNvSpPr txBox="1"/>
          <p:nvPr/>
        </p:nvSpPr>
        <p:spPr>
          <a:xfrm>
            <a:off x="685800" y="1412875"/>
            <a:ext cx="7772400" cy="332105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dk1"/>
              </a:buClr>
              <a:buSzPct val="25000"/>
              <a:buFont typeface="Times New Roman"/>
              <a:buNone/>
            </a:pPr>
            <a:r>
              <a:rPr b="0" i="0" lang="en-US" sz="5400" u="none">
                <a:solidFill>
                  <a:schemeClr val="dk1"/>
                </a:solidFill>
                <a:latin typeface="Times New Roman"/>
                <a:ea typeface="Times New Roman"/>
                <a:cs typeface="Times New Roman"/>
                <a:sym typeface="Times New Roman"/>
              </a:rPr>
              <a:t>Salute mentale nell’adolescenza.</a:t>
            </a:r>
            <a:br>
              <a:rPr b="0" i="0" lang="en-US" sz="5400" u="none">
                <a:solidFill>
                  <a:schemeClr val="dk1"/>
                </a:solidFill>
                <a:latin typeface="Times New Roman"/>
                <a:ea typeface="Times New Roman"/>
                <a:cs typeface="Times New Roman"/>
                <a:sym typeface="Times New Roman"/>
              </a:rPr>
            </a:br>
            <a:r>
              <a:rPr b="0" i="0" lang="en-US" sz="5400" u="none">
                <a:solidFill>
                  <a:schemeClr val="dk1"/>
                </a:solidFill>
                <a:latin typeface="Times New Roman"/>
                <a:ea typeface="Times New Roman"/>
                <a:cs typeface="Times New Roman"/>
                <a:sym typeface="Times New Roman"/>
              </a:rPr>
              <a:t>Bisogni, prevenzione e governo clinico</a:t>
            </a:r>
          </a:p>
        </p:txBody>
      </p:sp>
      <p:sp>
        <p:nvSpPr>
          <p:cNvPr id="39" name="Shape 39"/>
          <p:cNvSpPr txBox="1"/>
          <p:nvPr/>
        </p:nvSpPr>
        <p:spPr>
          <a:xfrm>
            <a:off x="990600" y="5181600"/>
            <a:ext cx="7391399" cy="1904999"/>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Francesco Nardocci</a:t>
            </a:r>
          </a:p>
          <a:p>
            <a:pPr indent="0" lvl="0" marL="0" marR="0" rtl="0" algn="ctr">
              <a:lnSpc>
                <a:spcPct val="100000"/>
              </a:lnSpc>
              <a:spcBef>
                <a:spcPts val="40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Presidente Società Italiana Neuropsichiatria Infanzia e Adolescenza</a:t>
            </a:r>
          </a:p>
          <a:p>
            <a:pPr indent="0" lvl="0" marL="0" marR="0" rtl="0" algn="ctr">
              <a:lnSpc>
                <a:spcPct val="100000"/>
              </a:lnSpc>
              <a:spcBef>
                <a:spcPts val="40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Servizio NPIA Azienda USL Rimini</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237" name="Shape 237"/>
        <p:cNvGrpSpPr/>
        <p:nvPr/>
      </p:nvGrpSpPr>
      <p:grpSpPr>
        <a:xfrm>
          <a:off x="0" y="0"/>
          <a:ext cx="0" cy="0"/>
          <a:chOff x="0" y="0"/>
          <a:chExt cx="0" cy="0"/>
        </a:xfrm>
      </p:grpSpPr>
      <p:sp>
        <p:nvSpPr>
          <p:cNvPr id="238" name="Shape 238"/>
          <p:cNvSpPr txBox="1"/>
          <p:nvPr>
            <p:ph type="title"/>
          </p:nvPr>
        </p:nvSpPr>
        <p:spPr>
          <a:xfrm>
            <a:off x="611187" y="76200"/>
            <a:ext cx="7993062" cy="1066799"/>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600" u="none" cap="none" strike="noStrike">
                <a:solidFill>
                  <a:srgbClr val="000000"/>
                </a:solidFill>
                <a:latin typeface="Garamond"/>
                <a:ea typeface="Garamond"/>
                <a:cs typeface="Garamond"/>
                <a:sym typeface="Garamond"/>
              </a:rPr>
              <a:t>PROGETTO DI RICERCA PRISMA.</a:t>
            </a:r>
            <a:br>
              <a:rPr b="0" i="0" lang="en-US" sz="2600" u="none" cap="none" strike="noStrike">
                <a:solidFill>
                  <a:srgbClr val="000000"/>
                </a:solidFill>
                <a:latin typeface="Garamond"/>
                <a:ea typeface="Garamond"/>
                <a:cs typeface="Garamond"/>
                <a:sym typeface="Garamond"/>
              </a:rPr>
            </a:br>
            <a:r>
              <a:rPr b="0" i="0" lang="en-US" sz="2600" u="none" cap="none" strike="noStrike">
                <a:solidFill>
                  <a:srgbClr val="000000"/>
                </a:solidFill>
                <a:latin typeface="Garamond"/>
                <a:ea typeface="Garamond"/>
                <a:cs typeface="Garamond"/>
                <a:sym typeface="Garamond"/>
              </a:rPr>
              <a:t>(PROGETTO ITALIANO SALUTE MENTALE)</a:t>
            </a:r>
            <a:r>
              <a:rPr b="0" i="0" lang="en-US" sz="3200" u="none" cap="none" strike="noStrike">
                <a:solidFill>
                  <a:srgbClr val="000000"/>
                </a:solidFill>
                <a:latin typeface="Garamond"/>
                <a:ea typeface="Garamond"/>
                <a:cs typeface="Garamond"/>
                <a:sym typeface="Garamond"/>
              </a:rPr>
              <a:t> </a:t>
            </a:r>
          </a:p>
        </p:txBody>
      </p:sp>
      <p:sp>
        <p:nvSpPr>
          <p:cNvPr id="239" name="Shape 239"/>
          <p:cNvSpPr txBox="1"/>
          <p:nvPr>
            <p:ph idx="1" type="body"/>
          </p:nvPr>
        </p:nvSpPr>
        <p:spPr>
          <a:xfrm>
            <a:off x="1143000" y="1219200"/>
            <a:ext cx="6781800" cy="56388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dk1"/>
              </a:buClr>
              <a:buSzPct val="25000"/>
              <a:buFont typeface="Garamond"/>
              <a:buNone/>
            </a:pPr>
            <a:r>
              <a:rPr b="0" i="0" lang="en-US" sz="2800" u="none">
                <a:solidFill>
                  <a:srgbClr val="000000"/>
                </a:solidFill>
                <a:latin typeface="Garamond"/>
                <a:ea typeface="Garamond"/>
                <a:cs typeface="Garamond"/>
                <a:sym typeface="Garamond"/>
              </a:rPr>
              <a:t>Prima ricerca italiana che ha indagato la prevalenza dei disturbi psichiatrici tra i preadolescenti di età compresa tra i 10 e i 14 anni. La ricerca è stata coordinata dall’IRCSS Eugenio Medea, La Nostra Famiglia,  Bosisio Parini /(Lecco) e realizzata in sette città italiane. Lecco, Milano, Roma, Rimini, Pisa, Cagliari e Conegliano</a:t>
            </a:r>
          </a:p>
          <a:p>
            <a:pPr indent="-342900" lvl="0" marL="342900" marR="0" rtl="0" algn="l">
              <a:lnSpc>
                <a:spcPct val="80000"/>
              </a:lnSpc>
              <a:spcBef>
                <a:spcPts val="560"/>
              </a:spcBef>
              <a:spcAft>
                <a:spcPts val="0"/>
              </a:spcAft>
              <a:buClr>
                <a:schemeClr val="dk1"/>
              </a:buClr>
              <a:buSzPct val="100000"/>
              <a:buFont typeface="Garamond"/>
              <a:buChar char="•"/>
            </a:pPr>
            <a:r>
              <a:rPr b="0" i="0" lang="en-US" sz="2800" u="none">
                <a:solidFill>
                  <a:srgbClr val="000000"/>
                </a:solidFill>
                <a:latin typeface="Garamond"/>
                <a:ea typeface="Garamond"/>
                <a:cs typeface="Garamond"/>
                <a:sym typeface="Garamond"/>
              </a:rPr>
              <a:t>Non ci sono differenze significative tra maschi e femmine nei comportamenti “esternalizzati” (problemi della condotta, aggressività) mentre nei comportamenti “internalizzati” ( ansia depressione) prevale in maniera significativa il sesso femminile</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243" name="Shape 243"/>
        <p:cNvGrpSpPr/>
        <p:nvPr/>
      </p:nvGrpSpPr>
      <p:grpSpPr>
        <a:xfrm>
          <a:off x="0" y="0"/>
          <a:ext cx="0" cy="0"/>
          <a:chOff x="0" y="0"/>
          <a:chExt cx="0" cy="0"/>
        </a:xfrm>
      </p:grpSpPr>
      <p:sp>
        <p:nvSpPr>
          <p:cNvPr id="244" name="Shape 244"/>
          <p:cNvSpPr txBox="1"/>
          <p:nvPr>
            <p:ph idx="1" type="body"/>
          </p:nvPr>
        </p:nvSpPr>
        <p:spPr>
          <a:xfrm>
            <a:off x="1143000" y="1219200"/>
            <a:ext cx="6781800" cy="56388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dk1"/>
              </a:buClr>
              <a:buSzPct val="25000"/>
              <a:buFont typeface="Garamond"/>
              <a:buNone/>
            </a:pPr>
            <a:r>
              <a:t/>
            </a:r>
            <a:endParaRPr b="0" i="0" sz="2000" u="none">
              <a:solidFill>
                <a:srgbClr val="000000"/>
              </a:solidFill>
              <a:latin typeface="Garamond"/>
              <a:ea typeface="Garamond"/>
              <a:cs typeface="Garamond"/>
              <a:sym typeface="Garamond"/>
            </a:endParaRPr>
          </a:p>
          <a:p>
            <a:pPr indent="-342900" lvl="0" marL="342900" marR="0" rtl="0" algn="l">
              <a:lnSpc>
                <a:spcPct val="80000"/>
              </a:lnSpc>
              <a:spcBef>
                <a:spcPts val="560"/>
              </a:spcBef>
              <a:spcAft>
                <a:spcPts val="0"/>
              </a:spcAft>
              <a:buClr>
                <a:schemeClr val="dk1"/>
              </a:buClr>
              <a:buSzPct val="100000"/>
              <a:buFont typeface="Garamond"/>
              <a:buChar char="•"/>
            </a:pPr>
            <a:r>
              <a:rPr b="0" i="0" lang="en-US" sz="2800" u="none">
                <a:solidFill>
                  <a:srgbClr val="000000"/>
                </a:solidFill>
                <a:latin typeface="Garamond"/>
                <a:ea typeface="Garamond"/>
                <a:cs typeface="Garamond"/>
                <a:sym typeface="Garamond"/>
              </a:rPr>
              <a:t>Non viene confermato la distinzione che vedeva i maschi più aggressivi e problematici sul piano  delle condotte sociali (</a:t>
            </a:r>
            <a:r>
              <a:rPr b="1" i="1" lang="en-US" sz="2800" u="none">
                <a:solidFill>
                  <a:srgbClr val="000000"/>
                </a:solidFill>
                <a:latin typeface="Garamond"/>
                <a:ea typeface="Garamond"/>
                <a:cs typeface="Garamond"/>
                <a:sym typeface="Garamond"/>
              </a:rPr>
              <a:t>campione di responders</a:t>
            </a:r>
            <a:r>
              <a:rPr b="0" i="0" lang="en-US" sz="2800" u="none">
                <a:solidFill>
                  <a:srgbClr val="000000"/>
                </a:solidFill>
                <a:latin typeface="Garamond"/>
                <a:ea typeface="Garamond"/>
                <a:cs typeface="Garamond"/>
                <a:sym typeface="Garamond"/>
              </a:rPr>
              <a:t>)</a:t>
            </a:r>
          </a:p>
          <a:p>
            <a:pPr indent="-342900" lvl="0" marL="342900" marR="0" rtl="0" algn="l">
              <a:lnSpc>
                <a:spcPct val="80000"/>
              </a:lnSpc>
              <a:spcBef>
                <a:spcPts val="560"/>
              </a:spcBef>
              <a:spcAft>
                <a:spcPts val="0"/>
              </a:spcAft>
              <a:buClr>
                <a:schemeClr val="dk1"/>
              </a:buClr>
              <a:buSzPct val="100000"/>
              <a:buFont typeface="Garamond"/>
              <a:buChar char="•"/>
            </a:pPr>
            <a:r>
              <a:rPr b="0" i="0" lang="en-US" sz="2800" u="none">
                <a:solidFill>
                  <a:srgbClr val="000000"/>
                </a:solidFill>
                <a:latin typeface="Garamond"/>
                <a:ea typeface="Garamond"/>
                <a:cs typeface="Garamond"/>
                <a:sym typeface="Garamond"/>
              </a:rPr>
              <a:t>I problemi di coppia  hanno ripercussioni importanti sull’assetto psicologico dei figli. Nessuna associazione  è stata trovata nel caso di soggetti orfani di un genitore</a:t>
            </a:r>
          </a:p>
          <a:p>
            <a:pPr indent="-342900" lvl="0" marL="342900" marR="0" rtl="0" algn="l">
              <a:lnSpc>
                <a:spcPct val="80000"/>
              </a:lnSpc>
              <a:spcBef>
                <a:spcPts val="560"/>
              </a:spcBef>
              <a:spcAft>
                <a:spcPts val="0"/>
              </a:spcAft>
              <a:buClr>
                <a:schemeClr val="dk1"/>
              </a:buClr>
              <a:buSzPct val="100000"/>
              <a:buFont typeface="Garamond"/>
              <a:buChar char="•"/>
            </a:pPr>
            <a:r>
              <a:rPr b="0" i="0" lang="en-US" sz="2800" u="none">
                <a:solidFill>
                  <a:srgbClr val="000000"/>
                </a:solidFill>
                <a:latin typeface="Garamond"/>
                <a:ea typeface="Garamond"/>
                <a:cs typeface="Garamond"/>
                <a:sym typeface="Garamond"/>
              </a:rPr>
              <a:t> I livelli socio economici della famiglia influenzano significativamente i problemi dei ragazzi: bassi livelli socio-economici sono significativamente correlati ai maggiori rischi di ammalarsi</a:t>
            </a:r>
          </a:p>
        </p:txBody>
      </p:sp>
      <p:sp>
        <p:nvSpPr>
          <p:cNvPr id="245" name="Shape 245"/>
          <p:cNvSpPr txBox="1"/>
          <p:nvPr>
            <p:ph type="title"/>
          </p:nvPr>
        </p:nvSpPr>
        <p:spPr>
          <a:xfrm>
            <a:off x="611187" y="76200"/>
            <a:ext cx="7993062" cy="1066799"/>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600" u="none" cap="none" strike="noStrike">
                <a:solidFill>
                  <a:srgbClr val="000000"/>
                </a:solidFill>
                <a:latin typeface="Garamond"/>
                <a:ea typeface="Garamond"/>
                <a:cs typeface="Garamond"/>
                <a:sym typeface="Garamond"/>
              </a:rPr>
              <a:t>PROGETTO DI RICERCA PRISMA</a:t>
            </a:r>
            <a:br>
              <a:rPr b="0" i="0" lang="en-US" sz="2600" u="none" cap="none" strike="noStrike">
                <a:solidFill>
                  <a:srgbClr val="000000"/>
                </a:solidFill>
                <a:latin typeface="Garamond"/>
                <a:ea typeface="Garamond"/>
                <a:cs typeface="Garamond"/>
                <a:sym typeface="Garamond"/>
              </a:rPr>
            </a:br>
            <a:r>
              <a:rPr b="0" i="0" lang="en-US" sz="2600" u="none" cap="none" strike="noStrike">
                <a:solidFill>
                  <a:srgbClr val="000000"/>
                </a:solidFill>
                <a:latin typeface="Garamond"/>
                <a:ea typeface="Garamond"/>
                <a:cs typeface="Garamond"/>
                <a:sym typeface="Garamond"/>
              </a:rPr>
              <a:t> (PROGETTO ITALIANO SALUTE MENTALE)</a:t>
            </a:r>
            <a:r>
              <a:rPr b="0" i="0" lang="en-US" sz="3600" u="none" cap="none" strike="noStrike">
                <a:solidFill>
                  <a:srgbClr val="000000"/>
                </a:solidFill>
                <a:latin typeface="Garamond"/>
                <a:ea typeface="Garamond"/>
                <a:cs typeface="Garamond"/>
                <a:sym typeface="Garamond"/>
              </a:rPr>
              <a:t>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250" name="Shape 250"/>
        <p:cNvGrpSpPr/>
        <p:nvPr/>
      </p:nvGrpSpPr>
      <p:grpSpPr>
        <a:xfrm>
          <a:off x="0" y="0"/>
          <a:ext cx="0" cy="0"/>
          <a:chOff x="0" y="0"/>
          <a:chExt cx="0" cy="0"/>
        </a:xfrm>
      </p:grpSpPr>
      <p:sp>
        <p:nvSpPr>
          <p:cNvPr id="251" name="Shape 251"/>
          <p:cNvSpPr txBox="1"/>
          <p:nvPr>
            <p:ph type="title"/>
          </p:nvPr>
        </p:nvSpPr>
        <p:spPr>
          <a:xfrm>
            <a:off x="1143000" y="76200"/>
            <a:ext cx="6781800" cy="1066799"/>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600" u="none" cap="none" strike="noStrike">
                <a:solidFill>
                  <a:srgbClr val="000000"/>
                </a:solidFill>
                <a:latin typeface="Garamond"/>
                <a:ea typeface="Garamond"/>
                <a:cs typeface="Garamond"/>
                <a:sym typeface="Garamond"/>
              </a:rPr>
              <a:t>LA PREVALENZA DEI DISTURBI PSICHICI NEL CAMPIONE STUDIATO</a:t>
            </a:r>
          </a:p>
        </p:txBody>
      </p:sp>
      <p:sp>
        <p:nvSpPr>
          <p:cNvPr id="252" name="Shape 252"/>
          <p:cNvSpPr txBox="1"/>
          <p:nvPr>
            <p:ph idx="1" type="body"/>
          </p:nvPr>
        </p:nvSpPr>
        <p:spPr>
          <a:xfrm>
            <a:off x="1143000" y="1219200"/>
            <a:ext cx="6781800" cy="47244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Garamond"/>
              <a:buChar char="•"/>
            </a:pPr>
            <a:r>
              <a:rPr b="0" i="0" lang="en-US" sz="2800" u="none">
                <a:solidFill>
                  <a:srgbClr val="000000"/>
                </a:solidFill>
                <a:latin typeface="Garamond"/>
                <a:ea typeface="Garamond"/>
                <a:cs typeface="Garamond"/>
                <a:sym typeface="Garamond"/>
              </a:rPr>
              <a:t>Soggetti per cui sono stati soddisfatti  i criteri per un disturbo psichico secondo il DSM IV 9,1%</a:t>
            </a:r>
          </a:p>
          <a:p>
            <a:pPr indent="-342900" lvl="0" marL="342900" marR="0" rtl="0" algn="l">
              <a:lnSpc>
                <a:spcPct val="100000"/>
              </a:lnSpc>
              <a:spcBef>
                <a:spcPts val="560"/>
              </a:spcBef>
              <a:spcAft>
                <a:spcPts val="0"/>
              </a:spcAft>
              <a:buClr>
                <a:schemeClr val="dk1"/>
              </a:buClr>
              <a:buSzPct val="100000"/>
              <a:buFont typeface="Garamond"/>
              <a:buChar char="•"/>
            </a:pPr>
            <a:r>
              <a:rPr b="0" i="0" lang="en-US" sz="2800" u="none">
                <a:solidFill>
                  <a:srgbClr val="000000"/>
                </a:solidFill>
                <a:latin typeface="Garamond"/>
                <a:ea typeface="Garamond"/>
                <a:cs typeface="Garamond"/>
                <a:sym typeface="Garamond"/>
              </a:rPr>
              <a:t>Disturbi d’ansia  7% ( 5 % disturbo ossessivo compulsivo, il 12% disturbo post traumatico da stress)</a:t>
            </a:r>
          </a:p>
          <a:p>
            <a:pPr indent="-342900" lvl="0" marL="342900" marR="0" rtl="0" algn="l">
              <a:lnSpc>
                <a:spcPct val="100000"/>
              </a:lnSpc>
              <a:spcBef>
                <a:spcPts val="560"/>
              </a:spcBef>
              <a:spcAft>
                <a:spcPts val="0"/>
              </a:spcAft>
              <a:buClr>
                <a:schemeClr val="dk1"/>
              </a:buClr>
              <a:buSzPct val="100000"/>
              <a:buFont typeface="Garamond"/>
              <a:buChar char="•"/>
            </a:pPr>
            <a:r>
              <a:rPr b="0" i="0" lang="en-US" sz="2800" u="none">
                <a:solidFill>
                  <a:srgbClr val="000000"/>
                </a:solidFill>
                <a:latin typeface="Garamond"/>
                <a:ea typeface="Garamond"/>
                <a:cs typeface="Garamond"/>
                <a:sym typeface="Garamond"/>
              </a:rPr>
              <a:t>Depressione meno dell’1%</a:t>
            </a:r>
          </a:p>
          <a:p>
            <a:pPr indent="-342900" lvl="0" marL="342900" marR="0" rtl="0" algn="l">
              <a:lnSpc>
                <a:spcPct val="100000"/>
              </a:lnSpc>
              <a:spcBef>
                <a:spcPts val="560"/>
              </a:spcBef>
              <a:spcAft>
                <a:spcPts val="0"/>
              </a:spcAft>
              <a:buClr>
                <a:schemeClr val="dk1"/>
              </a:buClr>
              <a:buSzPct val="100000"/>
              <a:buFont typeface="Garamond"/>
              <a:buChar char="•"/>
            </a:pPr>
            <a:r>
              <a:rPr b="0" i="0" lang="en-US" sz="2800" u="none">
                <a:solidFill>
                  <a:srgbClr val="000000"/>
                </a:solidFill>
                <a:latin typeface="Garamond"/>
                <a:ea typeface="Garamond"/>
                <a:cs typeface="Garamond"/>
                <a:sym typeface="Garamond"/>
              </a:rPr>
              <a:t>ADHD meno del 2% </a:t>
            </a:r>
          </a:p>
          <a:p>
            <a:pPr indent="-342900" lvl="0" marL="342900" marR="0" rtl="0" algn="l">
              <a:lnSpc>
                <a:spcPct val="100000"/>
              </a:lnSpc>
              <a:spcBef>
                <a:spcPts val="560"/>
              </a:spcBef>
              <a:spcAft>
                <a:spcPts val="0"/>
              </a:spcAft>
              <a:buClr>
                <a:schemeClr val="dk1"/>
              </a:buClr>
              <a:buSzPct val="100000"/>
              <a:buFont typeface="Garamond"/>
              <a:buChar char="•"/>
            </a:pPr>
            <a:r>
              <a:rPr b="0" i="0" lang="en-US" sz="2800" u="none">
                <a:solidFill>
                  <a:srgbClr val="000000"/>
                </a:solidFill>
                <a:latin typeface="Garamond"/>
                <a:ea typeface="Garamond"/>
                <a:cs typeface="Garamond"/>
                <a:sym typeface="Garamond"/>
              </a:rPr>
              <a:t>Disturbi della condotta 1%</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257" name="Shape 257"/>
        <p:cNvGrpSpPr/>
        <p:nvPr/>
      </p:nvGrpSpPr>
      <p:grpSpPr>
        <a:xfrm>
          <a:off x="0" y="0"/>
          <a:ext cx="0" cy="0"/>
          <a:chOff x="0" y="0"/>
          <a:chExt cx="0" cy="0"/>
        </a:xfrm>
      </p:grpSpPr>
      <p:sp>
        <p:nvSpPr>
          <p:cNvPr id="258" name="Shape 258"/>
          <p:cNvSpPr txBox="1"/>
          <p:nvPr>
            <p:ph type="title"/>
          </p:nvPr>
        </p:nvSpPr>
        <p:spPr>
          <a:xfrm>
            <a:off x="539750" y="76200"/>
            <a:ext cx="8208962" cy="1066799"/>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600" u="none" cap="none" strike="noStrike">
                <a:solidFill>
                  <a:srgbClr val="000000"/>
                </a:solidFill>
                <a:latin typeface="Garamond"/>
                <a:ea typeface="Garamond"/>
                <a:cs typeface="Garamond"/>
                <a:sym typeface="Garamond"/>
              </a:rPr>
              <a:t>LE VALUTAZIONI SULLA PREVALENZA DEI DISTURBI PSICHICI NEL CAMPIONE STUDIATO</a:t>
            </a:r>
          </a:p>
        </p:txBody>
      </p:sp>
      <p:sp>
        <p:nvSpPr>
          <p:cNvPr id="259" name="Shape 259"/>
          <p:cNvSpPr txBox="1"/>
          <p:nvPr>
            <p:ph idx="1" type="body"/>
          </p:nvPr>
        </p:nvSpPr>
        <p:spPr>
          <a:xfrm>
            <a:off x="1066800" y="1371600"/>
            <a:ext cx="6781800" cy="47244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100000"/>
              <a:buFont typeface="Garamond"/>
              <a:buChar char="•"/>
            </a:pPr>
            <a:r>
              <a:rPr b="0" i="0" lang="en-US" sz="2800" u="none">
                <a:solidFill>
                  <a:srgbClr val="000000"/>
                </a:solidFill>
                <a:latin typeface="Garamond"/>
                <a:ea typeface="Garamond"/>
                <a:cs typeface="Garamond"/>
                <a:sym typeface="Garamond"/>
              </a:rPr>
              <a:t>Si conferma come il principale elemento rischio siano i fattori socio-economici: bassi livelli socio-economici sono significativamente correlati ai maggiori rischi di ammalarsi</a:t>
            </a:r>
          </a:p>
          <a:p>
            <a:pPr indent="-342900" lvl="0" marL="342900" marR="0" rtl="0" algn="l">
              <a:lnSpc>
                <a:spcPct val="90000"/>
              </a:lnSpc>
              <a:spcBef>
                <a:spcPts val="560"/>
              </a:spcBef>
              <a:spcAft>
                <a:spcPts val="0"/>
              </a:spcAft>
              <a:buClr>
                <a:schemeClr val="dk1"/>
              </a:buClr>
              <a:buSzPct val="100000"/>
              <a:buFont typeface="Garamond"/>
              <a:buChar char="•"/>
            </a:pPr>
            <a:r>
              <a:rPr b="0" i="0" lang="en-US" sz="2800" u="none">
                <a:solidFill>
                  <a:srgbClr val="000000"/>
                </a:solidFill>
                <a:latin typeface="Garamond"/>
                <a:ea typeface="Garamond"/>
                <a:cs typeface="Garamond"/>
                <a:sym typeface="Garamond"/>
              </a:rPr>
              <a:t>Correlazione  dimensione genetica/fattori sociali </a:t>
            </a:r>
          </a:p>
          <a:p>
            <a:pPr indent="-342900" lvl="0" marL="342900" marR="0" rtl="0" algn="l">
              <a:lnSpc>
                <a:spcPct val="90000"/>
              </a:lnSpc>
              <a:spcBef>
                <a:spcPts val="560"/>
              </a:spcBef>
              <a:spcAft>
                <a:spcPts val="0"/>
              </a:spcAft>
              <a:buClr>
                <a:schemeClr val="dk1"/>
              </a:buClr>
              <a:buSzPct val="100000"/>
              <a:buFont typeface="Garamond"/>
              <a:buChar char="•"/>
            </a:pPr>
            <a:r>
              <a:rPr b="0" i="0" lang="en-US" sz="2800" u="none">
                <a:solidFill>
                  <a:srgbClr val="000000"/>
                </a:solidFill>
                <a:latin typeface="Garamond"/>
                <a:ea typeface="Garamond"/>
                <a:cs typeface="Garamond"/>
                <a:sym typeface="Garamond"/>
              </a:rPr>
              <a:t>Nei disturbi d’ansia: nella fobia sociale maggiore prevalenza nelle femmine, il dist. ossessivo-compulsivo è più diffuso nei maschi; alto valore del DPTS</a:t>
            </a:r>
          </a:p>
          <a:p>
            <a:pPr indent="-342900" lvl="0" marL="342900" marR="0" rtl="0" algn="l">
              <a:lnSpc>
                <a:spcPct val="90000"/>
              </a:lnSpc>
              <a:spcBef>
                <a:spcPts val="560"/>
              </a:spcBef>
              <a:spcAft>
                <a:spcPts val="0"/>
              </a:spcAft>
              <a:buClr>
                <a:schemeClr val="dk1"/>
              </a:buClr>
              <a:buSzPct val="25000"/>
              <a:buFont typeface="Garamond"/>
              <a:buNone/>
            </a:pPr>
            <a:r>
              <a:rPr b="0" i="0" lang="en-US" sz="2800" u="none">
                <a:solidFill>
                  <a:srgbClr val="000000"/>
                </a:solidFill>
                <a:latin typeface="Garamond"/>
                <a:ea typeface="Garamond"/>
                <a:cs typeface="Garamond"/>
                <a:sym typeface="Garamond"/>
              </a:rPr>
              <a:t> </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263" name="Shape 263"/>
        <p:cNvGrpSpPr/>
        <p:nvPr/>
      </p:nvGrpSpPr>
      <p:grpSpPr>
        <a:xfrm>
          <a:off x="0" y="0"/>
          <a:ext cx="0" cy="0"/>
          <a:chOff x="0" y="0"/>
          <a:chExt cx="0" cy="0"/>
        </a:xfrm>
      </p:grpSpPr>
      <p:sp>
        <p:nvSpPr>
          <p:cNvPr id="264" name="Shape 264"/>
          <p:cNvSpPr txBox="1"/>
          <p:nvPr>
            <p:ph idx="1" type="body"/>
          </p:nvPr>
        </p:nvSpPr>
        <p:spPr>
          <a:xfrm>
            <a:off x="1143000" y="1600200"/>
            <a:ext cx="6781800" cy="47244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Garamond"/>
              <a:buNone/>
            </a:pPr>
            <a:r>
              <a:t/>
            </a:r>
            <a:endParaRPr b="0" i="0" sz="2800" u="none">
              <a:solidFill>
                <a:srgbClr val="000000"/>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dk1"/>
              </a:buClr>
              <a:buSzPct val="100000"/>
              <a:buFont typeface="Garamond"/>
              <a:buChar char="•"/>
            </a:pPr>
            <a:r>
              <a:rPr b="0" i="0" lang="en-US" sz="2800" u="none">
                <a:solidFill>
                  <a:srgbClr val="000000"/>
                </a:solidFill>
                <a:latin typeface="Garamond"/>
                <a:ea typeface="Garamond"/>
                <a:cs typeface="Garamond"/>
                <a:sym typeface="Garamond"/>
              </a:rPr>
              <a:t>Depressione: valore molto inferiore a quelli della letteratura internazionale</a:t>
            </a:r>
          </a:p>
          <a:p>
            <a:pPr indent="-342900" lvl="0" marL="342900" marR="0" rtl="0" algn="l">
              <a:lnSpc>
                <a:spcPct val="100000"/>
              </a:lnSpc>
              <a:spcBef>
                <a:spcPts val="560"/>
              </a:spcBef>
              <a:spcAft>
                <a:spcPts val="0"/>
              </a:spcAft>
              <a:buClr>
                <a:schemeClr val="dk1"/>
              </a:buClr>
              <a:buSzPct val="100000"/>
              <a:buFont typeface="Garamond"/>
              <a:buChar char="•"/>
            </a:pPr>
            <a:r>
              <a:rPr b="0" i="0" lang="en-US" sz="2800" u="none">
                <a:solidFill>
                  <a:srgbClr val="000000"/>
                </a:solidFill>
                <a:latin typeface="Garamond"/>
                <a:ea typeface="Garamond"/>
                <a:cs typeface="Garamond"/>
                <a:sym typeface="Garamond"/>
              </a:rPr>
              <a:t>ADHD: valore molto inferiore a quelli della letteratura internazionale</a:t>
            </a:r>
          </a:p>
          <a:p>
            <a:pPr indent="-342900" lvl="0" marL="342900" marR="0" rtl="0" algn="l">
              <a:lnSpc>
                <a:spcPct val="100000"/>
              </a:lnSpc>
              <a:spcBef>
                <a:spcPts val="560"/>
              </a:spcBef>
              <a:spcAft>
                <a:spcPts val="0"/>
              </a:spcAft>
              <a:buClr>
                <a:schemeClr val="dk1"/>
              </a:buClr>
              <a:buSzPct val="100000"/>
              <a:buFont typeface="Garamond"/>
              <a:buChar char="•"/>
            </a:pPr>
            <a:r>
              <a:rPr b="0" i="0" lang="en-US" sz="2800" u="none">
                <a:solidFill>
                  <a:srgbClr val="000000"/>
                </a:solidFill>
                <a:latin typeface="Garamond"/>
                <a:ea typeface="Garamond"/>
                <a:cs typeface="Garamond"/>
                <a:sym typeface="Garamond"/>
              </a:rPr>
              <a:t>Disturbi della condotta: valore molto inferiore a quelli della letteratura internazionale senza differenze tra i sessi</a:t>
            </a:r>
          </a:p>
          <a:p>
            <a:pPr indent="-342900" lvl="0" marL="342900" marR="0" rtl="0" algn="l">
              <a:lnSpc>
                <a:spcPct val="100000"/>
              </a:lnSpc>
              <a:spcBef>
                <a:spcPts val="560"/>
              </a:spcBef>
              <a:spcAft>
                <a:spcPts val="0"/>
              </a:spcAft>
              <a:buClr>
                <a:schemeClr val="dk1"/>
              </a:buClr>
              <a:buSzPct val="100000"/>
              <a:buFont typeface="Garamond"/>
              <a:buNone/>
            </a:pPr>
            <a:r>
              <a:t/>
            </a:r>
            <a:endParaRPr b="0" i="0" sz="2800" u="none">
              <a:solidFill>
                <a:srgbClr val="000000"/>
              </a:solidFill>
              <a:latin typeface="Garamond"/>
              <a:ea typeface="Garamond"/>
              <a:cs typeface="Garamond"/>
              <a:sym typeface="Garamond"/>
            </a:endParaRPr>
          </a:p>
        </p:txBody>
      </p:sp>
      <p:sp>
        <p:nvSpPr>
          <p:cNvPr id="265" name="Shape 265"/>
          <p:cNvSpPr txBox="1"/>
          <p:nvPr>
            <p:ph type="title"/>
          </p:nvPr>
        </p:nvSpPr>
        <p:spPr>
          <a:xfrm>
            <a:off x="539750" y="76200"/>
            <a:ext cx="8208962" cy="1066799"/>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600" u="none" cap="none" strike="noStrike">
                <a:solidFill>
                  <a:srgbClr val="000000"/>
                </a:solidFill>
                <a:latin typeface="Garamond"/>
                <a:ea typeface="Garamond"/>
                <a:cs typeface="Garamond"/>
                <a:sym typeface="Garamond"/>
              </a:rPr>
              <a:t>LE VALUTAZIONI SULLA PREVALENZA DEI DISTURBI PSICHICI NEL CAMPIONE STUDIATO</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269" name="Shape 269"/>
        <p:cNvGrpSpPr/>
        <p:nvPr/>
      </p:nvGrpSpPr>
      <p:grpSpPr>
        <a:xfrm>
          <a:off x="0" y="0"/>
          <a:ext cx="0" cy="0"/>
          <a:chOff x="0" y="0"/>
          <a:chExt cx="0" cy="0"/>
        </a:xfrm>
      </p:grpSpPr>
      <p:sp>
        <p:nvSpPr>
          <p:cNvPr id="270" name="Shape 270"/>
          <p:cNvSpPr txBox="1"/>
          <p:nvPr/>
        </p:nvSpPr>
        <p:spPr>
          <a:xfrm>
            <a:off x="684212" y="3141661"/>
            <a:ext cx="7772400" cy="20574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dk1"/>
              </a:buClr>
              <a:buSzPct val="25000"/>
              <a:buFont typeface="Times New Roman"/>
              <a:buNone/>
            </a:pPr>
            <a:r>
              <a:rPr b="0" i="0" lang="en-US" sz="3200" u="none">
                <a:solidFill>
                  <a:schemeClr val="dk1"/>
                </a:solidFill>
                <a:latin typeface="Times New Roman"/>
                <a:ea typeface="Times New Roman"/>
                <a:cs typeface="Times New Roman"/>
                <a:sym typeface="Times New Roman"/>
              </a:rPr>
              <a:t>LA NASCITA DEI SERVIZI: </a:t>
            </a:r>
            <a:br>
              <a:rPr b="0" i="0" lang="en-US" sz="3200" u="none">
                <a:solidFill>
                  <a:schemeClr val="dk1"/>
                </a:solidFill>
                <a:latin typeface="Times New Roman"/>
                <a:ea typeface="Times New Roman"/>
                <a:cs typeface="Times New Roman"/>
                <a:sym typeface="Times New Roman"/>
              </a:rPr>
            </a:br>
            <a:r>
              <a:rPr b="0" i="0" lang="en-US" sz="3200" u="none">
                <a:solidFill>
                  <a:schemeClr val="dk1"/>
                </a:solidFill>
                <a:latin typeface="Times New Roman"/>
                <a:ea typeface="Times New Roman"/>
                <a:cs typeface="Times New Roman"/>
                <a:sym typeface="Times New Roman"/>
              </a:rPr>
              <a:t>DALL’ITALIA “SPECIALE” E DELL’EMARGINAZIONE INFANTILE</a:t>
            </a:r>
            <a:br>
              <a:rPr b="0" i="0" lang="en-US" sz="3200" u="none">
                <a:solidFill>
                  <a:schemeClr val="dk1"/>
                </a:solidFill>
                <a:latin typeface="Times New Roman"/>
                <a:ea typeface="Times New Roman"/>
                <a:cs typeface="Times New Roman"/>
                <a:sym typeface="Times New Roman"/>
              </a:rPr>
            </a:br>
            <a:r>
              <a:rPr b="0" i="0" lang="en-US" sz="3200" u="none">
                <a:solidFill>
                  <a:schemeClr val="dk1"/>
                </a:solidFill>
                <a:latin typeface="Times New Roman"/>
                <a:ea typeface="Times New Roman"/>
                <a:cs typeface="Times New Roman"/>
                <a:sym typeface="Times New Roman"/>
              </a:rPr>
              <a:t>DEGLI ANNI ‘60</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276" name="Shape 276"/>
        <p:cNvGrpSpPr/>
        <p:nvPr/>
      </p:nvGrpSpPr>
      <p:grpSpPr>
        <a:xfrm>
          <a:off x="0" y="0"/>
          <a:ext cx="0" cy="0"/>
          <a:chOff x="0" y="0"/>
          <a:chExt cx="0" cy="0"/>
        </a:xfrm>
      </p:grpSpPr>
      <p:sp>
        <p:nvSpPr>
          <p:cNvPr id="277" name="Shape 277"/>
          <p:cNvSpPr txBox="1"/>
          <p:nvPr>
            <p:ph type="ctrTitle"/>
          </p:nvPr>
        </p:nvSpPr>
        <p:spPr>
          <a:xfrm>
            <a:off x="684212" y="3141661"/>
            <a:ext cx="7772400" cy="20574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dk1"/>
              </a:buClr>
              <a:buSzPct val="25000"/>
              <a:buFont typeface="Times New Roman"/>
              <a:buNone/>
            </a:pPr>
            <a:r>
              <a:rPr b="0" i="0" lang="en-US" sz="3200" u="none" cap="none" strike="noStrike">
                <a:solidFill>
                  <a:schemeClr val="dk1"/>
                </a:solidFill>
                <a:latin typeface="Times New Roman"/>
                <a:ea typeface="Times New Roman"/>
                <a:cs typeface="Times New Roman"/>
                <a:sym typeface="Times New Roman"/>
              </a:rPr>
              <a:t>LA NASCITA DEI SERVIZI: </a:t>
            </a:r>
            <a:br>
              <a:rPr b="0" i="0" lang="en-US" sz="3200" u="none" cap="none" strike="noStrike">
                <a:solidFill>
                  <a:schemeClr val="dk1"/>
                </a:solidFill>
                <a:latin typeface="Times New Roman"/>
                <a:ea typeface="Times New Roman"/>
                <a:cs typeface="Times New Roman"/>
                <a:sym typeface="Times New Roman"/>
              </a:rPr>
            </a:br>
            <a:r>
              <a:rPr b="0" i="0" lang="en-US" sz="3200" u="none" cap="none" strike="noStrike">
                <a:solidFill>
                  <a:schemeClr val="dk1"/>
                </a:solidFill>
                <a:latin typeface="Times New Roman"/>
                <a:ea typeface="Times New Roman"/>
                <a:cs typeface="Times New Roman"/>
                <a:sym typeface="Times New Roman"/>
              </a:rPr>
              <a:t>DALL’ITALIA “SPECIALE” E DELL’EMARGINAZIONE INFANTILE</a:t>
            </a:r>
            <a:br>
              <a:rPr b="0" i="0" lang="en-US" sz="3200" u="none" cap="none" strike="noStrike">
                <a:solidFill>
                  <a:schemeClr val="dk1"/>
                </a:solidFill>
                <a:latin typeface="Times New Roman"/>
                <a:ea typeface="Times New Roman"/>
                <a:cs typeface="Times New Roman"/>
                <a:sym typeface="Times New Roman"/>
              </a:rPr>
            </a:br>
            <a:r>
              <a:rPr b="0" i="0" lang="en-US" sz="3200" u="none" cap="none" strike="noStrike">
                <a:solidFill>
                  <a:schemeClr val="dk1"/>
                </a:solidFill>
                <a:latin typeface="Times New Roman"/>
                <a:ea typeface="Times New Roman"/>
                <a:cs typeface="Times New Roman"/>
                <a:sym typeface="Times New Roman"/>
              </a:rPr>
              <a:t>DEGLI ANNI ‘60</a:t>
            </a:r>
          </a:p>
        </p:txBody>
      </p:sp>
      <p:sp>
        <p:nvSpPr>
          <p:cNvPr id="278" name="Shape 278"/>
          <p:cNvSpPr txBox="1"/>
          <p:nvPr>
            <p:ph idx="1" type="subTitle"/>
          </p:nvPr>
        </p:nvSpPr>
        <p:spPr>
          <a:xfrm>
            <a:off x="1219200" y="5029200"/>
            <a:ext cx="6400799" cy="914400"/>
          </a:xfrm>
          <a:prstGeom prst="rect">
            <a:avLst/>
          </a:prstGeom>
          <a:noFill/>
          <a:ln>
            <a:noFill/>
          </a:ln>
        </p:spPr>
        <p:txBody>
          <a:bodyPr anchorCtr="0" anchor="t" bIns="46800" lIns="90000" rIns="90000" tIns="46800">
            <a:noAutofit/>
          </a:bodyPr>
          <a:lstStyle/>
          <a:p>
            <a:pPr indent="0" lvl="1" marL="457200" marR="0" rtl="0" algn="ctr">
              <a:lnSpc>
                <a:spcPct val="90000"/>
              </a:lnSpc>
              <a:spcBef>
                <a:spcPts val="0"/>
              </a:spcBef>
              <a:spcAft>
                <a:spcPts val="0"/>
              </a:spcAft>
              <a:buClr>
                <a:schemeClr val="dk1"/>
              </a:buClr>
              <a:buSzPct val="25000"/>
              <a:buFont typeface="Garamond"/>
              <a:buNone/>
            </a:pPr>
            <a:r>
              <a:t/>
            </a:r>
            <a:endParaRPr b="1" i="0" sz="2200" u="none" cap="none" strike="noStrike">
              <a:solidFill>
                <a:srgbClr val="004C00"/>
              </a:solidFill>
              <a:latin typeface="Garamond"/>
              <a:ea typeface="Garamond"/>
              <a:cs typeface="Garamond"/>
              <a:sym typeface="Garamond"/>
            </a:endParaRPr>
          </a:p>
          <a:p>
            <a:pPr indent="-342900" lvl="0" marL="342900" marR="0" rtl="0" algn="l">
              <a:lnSpc>
                <a:spcPct val="100000"/>
              </a:lnSpc>
              <a:spcBef>
                <a:spcPts val="440"/>
              </a:spcBef>
              <a:spcAft>
                <a:spcPts val="0"/>
              </a:spcAft>
              <a:buClr>
                <a:schemeClr val="dk1"/>
              </a:buClr>
              <a:buSzPct val="100000"/>
              <a:buFont typeface="Garamond"/>
              <a:buNone/>
            </a:pPr>
            <a:r>
              <a:t/>
            </a:r>
            <a:endParaRPr b="1" i="0" sz="2200" u="none" cap="none" strike="noStrike">
              <a:solidFill>
                <a:srgbClr val="004C00"/>
              </a:solidFill>
              <a:latin typeface="Garamond"/>
              <a:ea typeface="Garamond"/>
              <a:cs typeface="Garamond"/>
              <a:sym typeface="Garamond"/>
            </a:endParaRPr>
          </a:p>
        </p:txBody>
      </p:sp>
      <p:sp>
        <p:nvSpPr>
          <p:cNvPr id="279" name="Shape 279"/>
          <p:cNvSpPr txBox="1"/>
          <p:nvPr/>
        </p:nvSpPr>
        <p:spPr>
          <a:xfrm>
            <a:off x="6229350" y="5918200"/>
            <a:ext cx="184149" cy="4572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285" name="Shape 285"/>
        <p:cNvGrpSpPr/>
        <p:nvPr/>
      </p:nvGrpSpPr>
      <p:grpSpPr>
        <a:xfrm>
          <a:off x="0" y="0"/>
          <a:ext cx="0" cy="0"/>
          <a:chOff x="0" y="0"/>
          <a:chExt cx="0" cy="0"/>
        </a:xfrm>
      </p:grpSpPr>
      <p:sp>
        <p:nvSpPr>
          <p:cNvPr id="286" name="Shape 286"/>
          <p:cNvSpPr txBox="1"/>
          <p:nvPr/>
        </p:nvSpPr>
        <p:spPr>
          <a:xfrm>
            <a:off x="152400" y="188911"/>
            <a:ext cx="8785225" cy="982661"/>
          </a:xfrm>
          <a:prstGeom prst="rect">
            <a:avLst/>
          </a:prstGeom>
          <a:noFill/>
          <a:ln>
            <a:noFill/>
          </a:ln>
        </p:spPr>
        <p:txBody>
          <a:bodyPr anchorCtr="0" anchor="t"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600" u="none">
                <a:solidFill>
                  <a:srgbClr val="000000"/>
                </a:solidFill>
                <a:latin typeface="Garamond"/>
                <a:ea typeface="Garamond"/>
                <a:cs typeface="Garamond"/>
                <a:sym typeface="Garamond"/>
              </a:rPr>
              <a:t>LA REALTA’  SCOLASTICA SPECIALE  IN ITALIA</a:t>
            </a:r>
          </a:p>
          <a:p>
            <a:pPr indent="0" lvl="0" marL="0" marR="0" rtl="0" algn="ctr">
              <a:lnSpc>
                <a:spcPct val="100000"/>
              </a:lnSpc>
              <a:spcBef>
                <a:spcPts val="1200"/>
              </a:spcBef>
              <a:spcAft>
                <a:spcPts val="0"/>
              </a:spcAft>
              <a:buClr>
                <a:srgbClr val="000000"/>
              </a:buClr>
              <a:buSzPct val="25000"/>
              <a:buFont typeface="Garamond"/>
              <a:buNone/>
            </a:pPr>
            <a:r>
              <a:rPr b="0" i="0" lang="en-US" sz="2200" u="none">
                <a:solidFill>
                  <a:srgbClr val="000000"/>
                </a:solidFill>
                <a:latin typeface="Garamond"/>
                <a:ea typeface="Garamond"/>
                <a:cs typeface="Garamond"/>
                <a:sym typeface="Garamond"/>
              </a:rPr>
              <a:t>ANNO SCOLASTICO 1966-67</a:t>
            </a:r>
          </a:p>
        </p:txBody>
      </p:sp>
      <p:cxnSp>
        <p:nvCxnSpPr>
          <p:cNvPr id="287" name="Shape 287"/>
          <p:cNvCxnSpPr/>
          <p:nvPr/>
        </p:nvCxnSpPr>
        <p:spPr>
          <a:xfrm>
            <a:off x="360362" y="6859586"/>
            <a:ext cx="8785225" cy="1587"/>
          </a:xfrm>
          <a:prstGeom prst="straightConnector1">
            <a:avLst/>
          </a:prstGeom>
          <a:noFill/>
          <a:ln cap="flat" cmpd="sng" w="28425">
            <a:solidFill>
              <a:srgbClr val="000000"/>
            </a:solidFill>
            <a:prstDash val="solid"/>
            <a:miter/>
            <a:headEnd len="med" w="med" type="none"/>
            <a:tailEnd len="med" w="med" type="none"/>
          </a:ln>
        </p:spPr>
      </p:cxnSp>
      <p:cxnSp>
        <p:nvCxnSpPr>
          <p:cNvPr id="288" name="Shape 288"/>
          <p:cNvCxnSpPr/>
          <p:nvPr/>
        </p:nvCxnSpPr>
        <p:spPr>
          <a:xfrm>
            <a:off x="9145586" y="5973762"/>
            <a:ext cx="1587" cy="885825"/>
          </a:xfrm>
          <a:prstGeom prst="straightConnector1">
            <a:avLst/>
          </a:prstGeom>
          <a:noFill/>
          <a:ln cap="flat" cmpd="sng" w="28425">
            <a:solidFill>
              <a:srgbClr val="000000"/>
            </a:solidFill>
            <a:prstDash val="solid"/>
            <a:miter/>
            <a:headEnd len="med" w="med" type="none"/>
            <a:tailEnd len="med" w="med" type="none"/>
          </a:ln>
        </p:spPr>
      </p:cxnSp>
      <p:sp>
        <p:nvSpPr>
          <p:cNvPr id="289" name="Shape 289"/>
          <p:cNvSpPr/>
          <p:nvPr/>
        </p:nvSpPr>
        <p:spPr>
          <a:xfrm>
            <a:off x="6705600" y="0"/>
            <a:ext cx="2158999" cy="152399"/>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aphicFrame>
        <p:nvGraphicFramePr>
          <p:cNvPr id="290" name="Shape 290"/>
          <p:cNvGraphicFramePr/>
          <p:nvPr/>
        </p:nvGraphicFramePr>
        <p:xfrm>
          <a:off x="468312" y="1844675"/>
          <a:ext cx="3000000" cy="3000000"/>
        </p:xfrm>
        <a:graphic>
          <a:graphicData uri="http://schemas.openxmlformats.org/drawingml/2006/table">
            <a:tbl>
              <a:tblPr>
                <a:noFill/>
                <a:tableStyleId>{D9AE4387-6C18-4880-BA2B-5D43E89AA1A4}</a:tableStyleId>
              </a:tblPr>
              <a:tblGrid>
                <a:gridCol w="5691175"/>
                <a:gridCol w="2444750"/>
              </a:tblGrid>
              <a:tr h="720725">
                <a:tc>
                  <a:txBody>
                    <a:bodyPr>
                      <a:noAutofit/>
                    </a:bodyPr>
                    <a:lstStyle/>
                    <a:p>
                      <a:pPr indent="0" lvl="0" marL="0" marR="0" rtl="0" algn="l">
                        <a:lnSpc>
                          <a:spcPct val="100000"/>
                        </a:lnSpc>
                        <a:spcBef>
                          <a:spcPts val="0"/>
                        </a:spcBef>
                        <a:spcAft>
                          <a:spcPts val="0"/>
                        </a:spcAft>
                        <a:buSzPct val="25000"/>
                        <a:buNone/>
                      </a:pPr>
                      <a:r>
                        <a:t/>
                      </a:r>
                      <a:endParaRPr b="0" i="0" sz="1800" u="none">
                        <a:solidFill>
                          <a:schemeClr val="dk1"/>
                        </a:solidFill>
                        <a:latin typeface="Arial"/>
                        <a:ea typeface="Arial"/>
                        <a:cs typeface="Arial"/>
                        <a:sym typeface="Arial"/>
                      </a:endParaRP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alpha val="49803"/>
                      </a:schemeClr>
                    </a:solidFill>
                  </a:tcPr>
                </a:tc>
                <a:tc>
                  <a:txBody>
                    <a:bodyPr>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Anno 1966-67</a:t>
                      </a: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solidFill>
                      <a:schemeClr val="lt1"/>
                    </a:solidFill>
                  </a:tcPr>
                </a:tc>
              </a:tr>
              <a:tr h="863600">
                <a:tc>
                  <a:txBody>
                    <a:bodyPr>
                      <a:noAutofit/>
                    </a:bodyPr>
                    <a:lstStyle/>
                    <a:p>
                      <a:pPr indent="0" lvl="0" marL="0" marR="0" rtl="0" algn="l">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ALUNNI IN CLASSI DIFFERENZIALI</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40573</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792150">
                <a:tc>
                  <a:txBody>
                    <a:bodyPr>
                      <a:noAutofit/>
                    </a:bodyPr>
                    <a:lstStyle/>
                    <a:p>
                      <a:pPr indent="0" lvl="0" marL="0" marR="0" rtl="0" algn="l">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ALUNNI IN CLASSI SPECIALI</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60490</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792150">
                <a:tc>
                  <a:txBody>
                    <a:bodyPr>
                      <a:noAutofit/>
                    </a:bodyPr>
                    <a:lstStyle/>
                    <a:p>
                      <a:pPr indent="0" lvl="0" marL="0" marR="0" rtl="0" algn="l">
                        <a:lnSpc>
                          <a:spcPct val="100000"/>
                        </a:lnSpc>
                        <a:spcBef>
                          <a:spcPts val="0"/>
                        </a:spcBef>
                        <a:spcAft>
                          <a:spcPts val="0"/>
                        </a:spcAft>
                        <a:buClr>
                          <a:srgbClr val="003300"/>
                        </a:buClr>
                        <a:buSzPct val="25000"/>
                        <a:buFont typeface="Garamond"/>
                        <a:buNone/>
                      </a:pPr>
                      <a:r>
                        <a:rPr b="1" i="0" lang="en-US" sz="2000" u="none">
                          <a:solidFill>
                            <a:srgbClr val="003300"/>
                          </a:solidFill>
                          <a:latin typeface="Garamond"/>
                          <a:ea typeface="Garamond"/>
                          <a:cs typeface="Garamond"/>
                          <a:sym typeface="Garamond"/>
                        </a:rPr>
                        <a:t>TOTALE</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solidFill>
                      <a:schemeClr val="lt1"/>
                    </a:solidFill>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1" i="0" lang="en-US" sz="2000" u="none">
                          <a:solidFill>
                            <a:srgbClr val="000000"/>
                          </a:solidFill>
                          <a:latin typeface="Garamond"/>
                          <a:ea typeface="Garamond"/>
                          <a:cs typeface="Garamond"/>
                          <a:sym typeface="Garamond"/>
                        </a:rPr>
                        <a:t>101063</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r>
            </a:tbl>
          </a:graphicData>
        </a:graphic>
      </p:graphicFrame>
      <p:graphicFrame>
        <p:nvGraphicFramePr>
          <p:cNvPr id="291" name="Shape 291"/>
          <p:cNvGraphicFramePr/>
          <p:nvPr/>
        </p:nvGraphicFramePr>
        <p:xfrm>
          <a:off x="466725" y="5661025"/>
          <a:ext cx="3000000" cy="3000000"/>
        </p:xfrm>
        <a:graphic>
          <a:graphicData uri="http://schemas.openxmlformats.org/drawingml/2006/table">
            <a:tbl>
              <a:tblPr>
                <a:noFill/>
                <a:tableStyleId>{D9AE4387-6C18-4880-BA2B-5D43E89AA1A4}</a:tableStyleId>
              </a:tblPr>
              <a:tblGrid>
                <a:gridCol w="5689600"/>
                <a:gridCol w="2447925"/>
              </a:tblGrid>
              <a:tr h="885825">
                <a:tc>
                  <a:txBody>
                    <a:bodyPr>
                      <a:noAutofit/>
                    </a:bodyPr>
                    <a:lstStyle/>
                    <a:p>
                      <a:pPr indent="0" lvl="0" marL="0" marR="0" rtl="0" algn="l">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 RIPETENTI</a:t>
                      </a: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solidFill>
                      <a:schemeClr val="lt1"/>
                    </a:solidFill>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500761</a:t>
                      </a: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r>
            </a:tbl>
          </a:graphicData>
        </a:graphic>
      </p:graphicFrame>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297" name="Shape 297"/>
        <p:cNvGrpSpPr/>
        <p:nvPr/>
      </p:nvGrpSpPr>
      <p:grpSpPr>
        <a:xfrm>
          <a:off x="0" y="0"/>
          <a:ext cx="0" cy="0"/>
          <a:chOff x="0" y="0"/>
          <a:chExt cx="0" cy="0"/>
        </a:xfrm>
      </p:grpSpPr>
      <p:sp>
        <p:nvSpPr>
          <p:cNvPr id="298" name="Shape 298"/>
          <p:cNvSpPr txBox="1"/>
          <p:nvPr/>
        </p:nvSpPr>
        <p:spPr>
          <a:xfrm>
            <a:off x="152400" y="188911"/>
            <a:ext cx="8785225" cy="982661"/>
          </a:xfrm>
          <a:prstGeom prst="rect">
            <a:avLst/>
          </a:prstGeom>
          <a:noFill/>
          <a:ln>
            <a:noFill/>
          </a:ln>
        </p:spPr>
        <p:txBody>
          <a:bodyPr anchorCtr="0" anchor="t"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600" u="none">
                <a:solidFill>
                  <a:srgbClr val="000000"/>
                </a:solidFill>
                <a:latin typeface="Garamond"/>
                <a:ea typeface="Garamond"/>
                <a:cs typeface="Garamond"/>
                <a:sym typeface="Garamond"/>
              </a:rPr>
              <a:t>LA REALTA’ ISTITUZIONALE IN ITALIA</a:t>
            </a:r>
            <a:r>
              <a:rPr b="0" i="0" lang="en-US" sz="2200" u="none">
                <a:solidFill>
                  <a:srgbClr val="000000"/>
                </a:solidFill>
                <a:latin typeface="Garamond"/>
                <a:ea typeface="Garamond"/>
                <a:cs typeface="Garamond"/>
                <a:sym typeface="Garamond"/>
              </a:rPr>
              <a:t> </a:t>
            </a:r>
          </a:p>
          <a:p>
            <a:pPr indent="0" lvl="0" marL="0" marR="0" rtl="0" algn="ctr">
              <a:lnSpc>
                <a:spcPct val="100000"/>
              </a:lnSpc>
              <a:spcBef>
                <a:spcPts val="1200"/>
              </a:spcBef>
              <a:spcAft>
                <a:spcPts val="0"/>
              </a:spcAft>
              <a:buClr>
                <a:srgbClr val="000000"/>
              </a:buClr>
              <a:buSzPct val="25000"/>
              <a:buFont typeface="Garamond"/>
              <a:buNone/>
            </a:pPr>
            <a:r>
              <a:rPr b="0" i="0" lang="en-US" sz="2200" u="none">
                <a:solidFill>
                  <a:srgbClr val="000000"/>
                </a:solidFill>
                <a:latin typeface="Garamond"/>
                <a:ea typeface="Garamond"/>
                <a:cs typeface="Garamond"/>
                <a:sym typeface="Garamond"/>
              </a:rPr>
              <a:t>ANNO 1966</a:t>
            </a:r>
          </a:p>
        </p:txBody>
      </p:sp>
      <p:sp>
        <p:nvSpPr>
          <p:cNvPr id="299" name="Shape 299"/>
          <p:cNvSpPr/>
          <p:nvPr/>
        </p:nvSpPr>
        <p:spPr>
          <a:xfrm>
            <a:off x="6705600" y="0"/>
            <a:ext cx="2158999" cy="152399"/>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aphicFrame>
        <p:nvGraphicFramePr>
          <p:cNvPr id="300" name="Shape 300"/>
          <p:cNvGraphicFramePr/>
          <p:nvPr/>
        </p:nvGraphicFramePr>
        <p:xfrm>
          <a:off x="179386" y="1568450"/>
          <a:ext cx="3000000" cy="3000000"/>
        </p:xfrm>
        <a:graphic>
          <a:graphicData uri="http://schemas.openxmlformats.org/drawingml/2006/table">
            <a:tbl>
              <a:tblPr>
                <a:noFill/>
                <a:tableStyleId>{D9AE4387-6C18-4880-BA2B-5D43E89AA1A4}</a:tableStyleId>
              </a:tblPr>
              <a:tblGrid>
                <a:gridCol w="3600450"/>
                <a:gridCol w="2016125"/>
                <a:gridCol w="1655750"/>
                <a:gridCol w="1584325"/>
              </a:tblGrid>
              <a:tr h="754050">
                <a:tc>
                  <a:txBody>
                    <a:bodyPr>
                      <a:noAutofit/>
                    </a:bodyPr>
                    <a:lstStyle/>
                    <a:p>
                      <a:pPr indent="0" lvl="0" marL="0" marR="0" rtl="0" algn="l">
                        <a:lnSpc>
                          <a:spcPct val="100000"/>
                        </a:lnSpc>
                        <a:spcBef>
                          <a:spcPts val="0"/>
                        </a:spcBef>
                        <a:spcAft>
                          <a:spcPts val="0"/>
                        </a:spcAft>
                        <a:buSzPct val="25000"/>
                        <a:buNone/>
                      </a:pPr>
                      <a:r>
                        <a:t/>
                      </a:r>
                      <a:endParaRPr b="0" i="0" sz="1800" u="none">
                        <a:solidFill>
                          <a:schemeClr val="dk1"/>
                        </a:solidFill>
                        <a:latin typeface="Arial"/>
                        <a:ea typeface="Arial"/>
                        <a:cs typeface="Arial"/>
                        <a:sym typeface="Arial"/>
                      </a:endParaRP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alpha val="49803"/>
                      </a:schemeClr>
                    </a:solidFill>
                  </a:tcPr>
                </a:tc>
                <a:tc>
                  <a:txBody>
                    <a:bodyPr>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Una categoria di ricoverati</a:t>
                      </a:r>
                    </a:p>
                  </a:txBody>
                  <a:tcPr marT="46800" marB="46800" marR="90000" marL="90000" anchor="ctr">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solidFill>
                      <a:schemeClr val="lt1"/>
                    </a:solidFill>
                  </a:tcPr>
                </a:tc>
                <a:tc>
                  <a:txBody>
                    <a:bodyPr>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Più categorie</a:t>
                      </a: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solidFill>
                      <a:schemeClr val="lt1"/>
                    </a:solidFill>
                  </a:tcPr>
                </a:tc>
                <a:tc>
                  <a:txBody>
                    <a:bodyPr>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Altre Categorie</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solidFill>
                      <a:schemeClr val="lt1"/>
                    </a:solidFill>
                  </a:tcPr>
                </a:tc>
              </a:tr>
              <a:tr h="458775">
                <a:tc>
                  <a:txBody>
                    <a:bodyPr>
                      <a:noAutofit/>
                    </a:bodyPr>
                    <a:lstStyle/>
                    <a:p>
                      <a:pPr indent="0" lvl="0" marL="0" marR="0" rtl="0" algn="l">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BREFOTROFI</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200" u="none">
                          <a:solidFill>
                            <a:srgbClr val="000000"/>
                          </a:solidFill>
                          <a:latin typeface="Garamond"/>
                          <a:ea typeface="Garamond"/>
                          <a:cs typeface="Garamond"/>
                          <a:sym typeface="Garamond"/>
                        </a:rPr>
                        <a:t>7.345</a:t>
                      </a: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200" u="none">
                          <a:solidFill>
                            <a:srgbClr val="000000"/>
                          </a:solidFill>
                          <a:latin typeface="Garamond"/>
                          <a:ea typeface="Garamond"/>
                          <a:cs typeface="Garamond"/>
                          <a:sym typeface="Garamond"/>
                        </a:rPr>
                        <a:t>-</a:t>
                      </a:r>
                    </a:p>
                  </a:txBody>
                  <a:tcPr marT="46800" marB="46800" marR="90000" marL="90000" anchor="ctr">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l">
                        <a:lnSpc>
                          <a:spcPct val="100000"/>
                        </a:lnSpc>
                        <a:spcBef>
                          <a:spcPts val="0"/>
                        </a:spcBef>
                        <a:spcAft>
                          <a:spcPts val="0"/>
                        </a:spcAft>
                        <a:buSzPct val="25000"/>
                        <a:buNone/>
                      </a:pPr>
                      <a:r>
                        <a:t/>
                      </a:r>
                      <a:endParaRPr b="0" i="0" sz="1800" u="none">
                        <a:solidFill>
                          <a:schemeClr val="dk1"/>
                        </a:solidFill>
                        <a:latin typeface="Arial"/>
                        <a:ea typeface="Arial"/>
                        <a:cs typeface="Arial"/>
                        <a:sym typeface="Arial"/>
                      </a:endParaRP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431800">
                <a:tc>
                  <a:txBody>
                    <a:bodyPr>
                      <a:noAutofit/>
                    </a:bodyPr>
                    <a:lstStyle/>
                    <a:p>
                      <a:pPr indent="0" lvl="0" marL="0" marR="0" rtl="0" algn="l">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ORFANOTROFI</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200" u="none">
                          <a:solidFill>
                            <a:srgbClr val="000000"/>
                          </a:solidFill>
                          <a:latin typeface="Garamond"/>
                          <a:ea typeface="Garamond"/>
                          <a:cs typeface="Garamond"/>
                          <a:sym typeface="Garamond"/>
                        </a:rPr>
                        <a:t>50.815</a:t>
                      </a: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200" u="none">
                          <a:solidFill>
                            <a:srgbClr val="000000"/>
                          </a:solidFill>
                          <a:latin typeface="Garamond"/>
                          <a:ea typeface="Garamond"/>
                          <a:cs typeface="Garamond"/>
                          <a:sym typeface="Garamond"/>
                        </a:rPr>
                        <a:t>44.017</a:t>
                      </a:r>
                    </a:p>
                  </a:txBody>
                  <a:tcPr marT="46800" marB="46800" marR="90000" marL="90000" anchor="ctr">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l">
                        <a:lnSpc>
                          <a:spcPct val="100000"/>
                        </a:lnSpc>
                        <a:spcBef>
                          <a:spcPts val="0"/>
                        </a:spcBef>
                        <a:spcAft>
                          <a:spcPts val="0"/>
                        </a:spcAft>
                        <a:buSzPct val="25000"/>
                        <a:buNone/>
                      </a:pPr>
                      <a:r>
                        <a:t/>
                      </a:r>
                      <a:endParaRPr b="0" i="0" sz="1800" u="none">
                        <a:solidFill>
                          <a:schemeClr val="dk1"/>
                        </a:solidFill>
                        <a:latin typeface="Arial"/>
                        <a:ea typeface="Arial"/>
                        <a:cs typeface="Arial"/>
                        <a:sym typeface="Arial"/>
                      </a:endParaRP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519100">
                <a:tc>
                  <a:txBody>
                    <a:bodyPr>
                      <a:noAutofit/>
                    </a:bodyPr>
                    <a:lstStyle/>
                    <a:p>
                      <a:pPr indent="0" lvl="0" marL="0" marR="0" rtl="0" algn="l">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POVERI O ABBANDONATI</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200" u="none">
                          <a:solidFill>
                            <a:srgbClr val="000000"/>
                          </a:solidFill>
                          <a:latin typeface="Garamond"/>
                          <a:ea typeface="Garamond"/>
                          <a:cs typeface="Garamond"/>
                          <a:sym typeface="Garamond"/>
                        </a:rPr>
                        <a:t>16.727</a:t>
                      </a: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200" u="none">
                          <a:solidFill>
                            <a:srgbClr val="000000"/>
                          </a:solidFill>
                          <a:latin typeface="Garamond"/>
                          <a:ea typeface="Garamond"/>
                          <a:cs typeface="Garamond"/>
                          <a:sym typeface="Garamond"/>
                        </a:rPr>
                        <a:t>68.970</a:t>
                      </a:r>
                    </a:p>
                  </a:txBody>
                  <a:tcPr marT="46800" marB="46800" marR="90000" marL="90000" anchor="ctr">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l">
                        <a:lnSpc>
                          <a:spcPct val="100000"/>
                        </a:lnSpc>
                        <a:spcBef>
                          <a:spcPts val="0"/>
                        </a:spcBef>
                        <a:spcAft>
                          <a:spcPts val="0"/>
                        </a:spcAft>
                        <a:buSzPct val="25000"/>
                        <a:buNone/>
                      </a:pPr>
                      <a:r>
                        <a:t/>
                      </a:r>
                      <a:endParaRPr b="0" i="0" sz="1800" u="none">
                        <a:solidFill>
                          <a:schemeClr val="dk1"/>
                        </a:solidFill>
                        <a:latin typeface="Arial"/>
                        <a:ea typeface="Arial"/>
                        <a:cs typeface="Arial"/>
                        <a:sym typeface="Arial"/>
                      </a:endParaRP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576250">
                <a:tc>
                  <a:txBody>
                    <a:bodyPr>
                      <a:noAutofit/>
                    </a:bodyPr>
                    <a:lstStyle/>
                    <a:p>
                      <a:pPr indent="0" lvl="0" marL="0" marR="0" rtl="0" algn="l">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ANORMALI SENSORIALI</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200" u="none">
                          <a:solidFill>
                            <a:srgbClr val="000000"/>
                          </a:solidFill>
                          <a:latin typeface="Garamond"/>
                          <a:ea typeface="Garamond"/>
                          <a:cs typeface="Garamond"/>
                          <a:sym typeface="Garamond"/>
                        </a:rPr>
                        <a:t>8.942</a:t>
                      </a: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200" u="none">
                          <a:solidFill>
                            <a:srgbClr val="000000"/>
                          </a:solidFill>
                          <a:latin typeface="Garamond"/>
                          <a:ea typeface="Garamond"/>
                          <a:cs typeface="Garamond"/>
                          <a:sym typeface="Garamond"/>
                        </a:rPr>
                        <a:t>877</a:t>
                      </a:r>
                    </a:p>
                  </a:txBody>
                  <a:tcPr marT="46800" marB="46800" marR="90000" marL="90000" anchor="ctr">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l">
                        <a:lnSpc>
                          <a:spcPct val="100000"/>
                        </a:lnSpc>
                        <a:spcBef>
                          <a:spcPts val="0"/>
                        </a:spcBef>
                        <a:spcAft>
                          <a:spcPts val="0"/>
                        </a:spcAft>
                        <a:buSzPct val="25000"/>
                        <a:buNone/>
                      </a:pPr>
                      <a:r>
                        <a:t/>
                      </a:r>
                      <a:endParaRPr b="0" i="0" sz="1800" u="none">
                        <a:solidFill>
                          <a:schemeClr val="dk1"/>
                        </a:solidFill>
                        <a:latin typeface="Arial"/>
                        <a:ea typeface="Arial"/>
                        <a:cs typeface="Arial"/>
                        <a:sym typeface="Arial"/>
                      </a:endParaRP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431800">
                <a:tc>
                  <a:txBody>
                    <a:bodyPr>
                      <a:noAutofit/>
                    </a:bodyPr>
                    <a:lstStyle/>
                    <a:p>
                      <a:pPr indent="0" lvl="0" marL="0" marR="0" rtl="0" algn="l">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MINORATI FISICI</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200" u="none">
                          <a:solidFill>
                            <a:srgbClr val="000000"/>
                          </a:solidFill>
                          <a:latin typeface="Garamond"/>
                          <a:ea typeface="Garamond"/>
                          <a:cs typeface="Garamond"/>
                          <a:sym typeface="Garamond"/>
                        </a:rPr>
                        <a:t>2.457</a:t>
                      </a: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200" u="none">
                          <a:solidFill>
                            <a:srgbClr val="000000"/>
                          </a:solidFill>
                          <a:latin typeface="Garamond"/>
                          <a:ea typeface="Garamond"/>
                          <a:cs typeface="Garamond"/>
                          <a:sym typeface="Garamond"/>
                        </a:rPr>
                        <a:t>1.041</a:t>
                      </a:r>
                    </a:p>
                  </a:txBody>
                  <a:tcPr marT="46800" marB="46800" marR="90000" marL="90000" anchor="ctr">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l">
                        <a:lnSpc>
                          <a:spcPct val="100000"/>
                        </a:lnSpc>
                        <a:spcBef>
                          <a:spcPts val="0"/>
                        </a:spcBef>
                        <a:spcAft>
                          <a:spcPts val="0"/>
                        </a:spcAft>
                        <a:buSzPct val="25000"/>
                        <a:buNone/>
                      </a:pPr>
                      <a:r>
                        <a:t/>
                      </a:r>
                      <a:endParaRPr b="0" i="0" sz="1800" u="none">
                        <a:solidFill>
                          <a:schemeClr val="dk1"/>
                        </a:solidFill>
                        <a:latin typeface="Arial"/>
                        <a:ea typeface="Arial"/>
                        <a:cs typeface="Arial"/>
                        <a:sym typeface="Arial"/>
                      </a:endParaRP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474650">
                <a:tc>
                  <a:txBody>
                    <a:bodyPr>
                      <a:noAutofit/>
                    </a:bodyPr>
                    <a:lstStyle/>
                    <a:p>
                      <a:pPr indent="0" lvl="0" marL="0" marR="0" rtl="0" algn="l">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MINORATI PSICHICI</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solidFill>
                      <a:schemeClr val="lt1"/>
                    </a:solidFill>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200" u="none">
                          <a:solidFill>
                            <a:srgbClr val="000000"/>
                          </a:solidFill>
                          <a:latin typeface="Garamond"/>
                          <a:ea typeface="Garamond"/>
                          <a:cs typeface="Garamond"/>
                          <a:sym typeface="Garamond"/>
                        </a:rPr>
                        <a:t>8.123</a:t>
                      </a: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200" u="none">
                          <a:solidFill>
                            <a:srgbClr val="000000"/>
                          </a:solidFill>
                          <a:latin typeface="Garamond"/>
                          <a:ea typeface="Garamond"/>
                          <a:cs typeface="Garamond"/>
                          <a:sym typeface="Garamond"/>
                        </a:rPr>
                        <a:t>4.912</a:t>
                      </a:r>
                    </a:p>
                  </a:txBody>
                  <a:tcPr marT="46800" marB="46800" marR="90000" marL="90000" anchor="ctr">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l">
                        <a:lnSpc>
                          <a:spcPct val="100000"/>
                        </a:lnSpc>
                        <a:spcBef>
                          <a:spcPts val="0"/>
                        </a:spcBef>
                        <a:spcAft>
                          <a:spcPts val="0"/>
                        </a:spcAft>
                        <a:buSzPct val="25000"/>
                        <a:buNone/>
                      </a:pPr>
                      <a:r>
                        <a:t/>
                      </a:r>
                      <a:endParaRPr b="0" i="0" sz="1800" u="none">
                        <a:solidFill>
                          <a:schemeClr val="dk1"/>
                        </a:solidFill>
                        <a:latin typeface="Arial"/>
                        <a:ea typeface="Arial"/>
                        <a:cs typeface="Arial"/>
                        <a:sym typeface="Arial"/>
                      </a:endParaRP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r>
              <a:tr h="571500">
                <a:tc>
                  <a:txBody>
                    <a:bodyPr>
                      <a:noAutofit/>
                    </a:bodyPr>
                    <a:lstStyle/>
                    <a:p>
                      <a:pPr indent="0" lvl="0" marL="0" marR="0" rtl="0" algn="l">
                        <a:lnSpc>
                          <a:spcPct val="100000"/>
                        </a:lnSpc>
                        <a:spcBef>
                          <a:spcPts val="0"/>
                        </a:spcBef>
                        <a:spcAft>
                          <a:spcPts val="0"/>
                        </a:spcAft>
                        <a:buClr>
                          <a:srgbClr val="003300"/>
                        </a:buClr>
                        <a:buSzPct val="25000"/>
                        <a:buFont typeface="Garamond"/>
                        <a:buNone/>
                      </a:pPr>
                      <a:r>
                        <a:rPr b="1" i="0" lang="en-US" sz="2000" u="none">
                          <a:solidFill>
                            <a:srgbClr val="003300"/>
                          </a:solidFill>
                          <a:latin typeface="Garamond"/>
                          <a:ea typeface="Garamond"/>
                          <a:cs typeface="Garamond"/>
                          <a:sym typeface="Garamond"/>
                        </a:rPr>
                        <a:t>TOTALE</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solidFill>
                      <a:schemeClr val="lt1"/>
                    </a:solidFill>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1" i="0" lang="en-US" sz="2200" u="none">
                          <a:solidFill>
                            <a:srgbClr val="000000"/>
                          </a:solidFill>
                          <a:latin typeface="Garamond"/>
                          <a:ea typeface="Garamond"/>
                          <a:cs typeface="Garamond"/>
                          <a:sym typeface="Garamond"/>
                        </a:rPr>
                        <a:t>94.409</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1" i="0" lang="en-US" sz="2200" u="none">
                          <a:solidFill>
                            <a:srgbClr val="000000"/>
                          </a:solidFill>
                          <a:latin typeface="Garamond"/>
                          <a:ea typeface="Garamond"/>
                          <a:cs typeface="Garamond"/>
                          <a:sym typeface="Garamond"/>
                        </a:rPr>
                        <a:t>119.817</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1" i="0" lang="en-US" sz="2200" u="none">
                          <a:solidFill>
                            <a:srgbClr val="000000"/>
                          </a:solidFill>
                          <a:latin typeface="Garamond"/>
                          <a:ea typeface="Garamond"/>
                          <a:cs typeface="Garamond"/>
                          <a:sym typeface="Garamond"/>
                        </a:rPr>
                        <a:t>12.417</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tcPr>
                </a:tc>
              </a:tr>
              <a:tr h="571500">
                <a:tc>
                  <a:txBody>
                    <a:bodyPr>
                      <a:noAutofit/>
                    </a:bodyPr>
                    <a:lstStyle/>
                    <a:p>
                      <a:pPr indent="0" lvl="0" marL="0" marR="0" rtl="0" algn="l">
                        <a:lnSpc>
                          <a:spcPct val="100000"/>
                        </a:lnSpc>
                        <a:spcBef>
                          <a:spcPts val="0"/>
                        </a:spcBef>
                        <a:spcAft>
                          <a:spcPts val="0"/>
                        </a:spcAft>
                        <a:buClr>
                          <a:srgbClr val="003300"/>
                        </a:buClr>
                        <a:buSzPct val="25000"/>
                        <a:buFont typeface="Garamond"/>
                        <a:buNone/>
                      </a:pPr>
                      <a:r>
                        <a:rPr b="1" i="0" lang="en-US" sz="2000" u="none">
                          <a:solidFill>
                            <a:srgbClr val="003300"/>
                          </a:solidFill>
                          <a:latin typeface="Garamond"/>
                          <a:ea typeface="Garamond"/>
                          <a:cs typeface="Garamond"/>
                          <a:sym typeface="Garamond"/>
                        </a:rPr>
                        <a:t>TOTALE COMPLESSIVO</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solidFill>
                      <a:schemeClr val="lt1"/>
                    </a:solidFill>
                  </a:tcPr>
                </a:tc>
                <a:tc gridSpan="3">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1" i="0" lang="en-US" sz="2200" u="none">
                          <a:solidFill>
                            <a:srgbClr val="000000"/>
                          </a:solidFill>
                          <a:latin typeface="Garamond"/>
                          <a:ea typeface="Garamond"/>
                          <a:cs typeface="Garamond"/>
                          <a:sym typeface="Garamond"/>
                        </a:rPr>
                        <a:t>226.643</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B cap="flat" cmpd="sng" w="28575">
                      <a:solidFill>
                        <a:schemeClr val="dk1"/>
                      </a:solidFill>
                      <a:prstDash val="solid"/>
                      <a:round/>
                      <a:headEnd len="med" w="med" type="none"/>
                      <a:tailEnd len="med" w="med" type="none"/>
                    </a:lnB>
                  </a:tcPr>
                </a:tc>
                <a:tc hMerge="1"/>
                <a:tc hMerge="1"/>
              </a:tr>
            </a:tbl>
          </a:graphicData>
        </a:graphic>
      </p:graphicFrame>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306" name="Shape 306"/>
        <p:cNvGrpSpPr/>
        <p:nvPr/>
      </p:nvGrpSpPr>
      <p:grpSpPr>
        <a:xfrm>
          <a:off x="0" y="0"/>
          <a:ext cx="0" cy="0"/>
          <a:chOff x="0" y="0"/>
          <a:chExt cx="0" cy="0"/>
        </a:xfrm>
      </p:grpSpPr>
      <p:sp>
        <p:nvSpPr>
          <p:cNvPr id="307" name="Shape 307"/>
          <p:cNvSpPr txBox="1"/>
          <p:nvPr/>
        </p:nvSpPr>
        <p:spPr>
          <a:xfrm>
            <a:off x="152400" y="236537"/>
            <a:ext cx="8785225" cy="1593849"/>
          </a:xfrm>
          <a:prstGeom prst="rect">
            <a:avLst/>
          </a:prstGeom>
          <a:noFill/>
          <a:ln>
            <a:noFill/>
          </a:ln>
        </p:spPr>
        <p:txBody>
          <a:bodyPr anchorCtr="0" anchor="t"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600" u="none">
                <a:solidFill>
                  <a:srgbClr val="000000"/>
                </a:solidFill>
                <a:latin typeface="Garamond"/>
                <a:ea typeface="Garamond"/>
                <a:cs typeface="Garamond"/>
                <a:sym typeface="Garamond"/>
              </a:rPr>
              <a:t>DALLA RELAZIONE DI ACCOMPAGNAMENTO AL “PROGETTO OBIETTIVO SALUTE MENTALE 1998-2000”</a:t>
            </a:r>
          </a:p>
          <a:p>
            <a:pPr indent="0" lvl="0" marL="0" marR="0" rtl="0" algn="ctr">
              <a:lnSpc>
                <a:spcPct val="100000"/>
              </a:lnSpc>
              <a:spcBef>
                <a:spcPts val="1200"/>
              </a:spcBef>
              <a:spcAft>
                <a:spcPts val="0"/>
              </a:spcAft>
              <a:buClr>
                <a:srgbClr val="000000"/>
              </a:buClr>
              <a:buSzPct val="25000"/>
              <a:buFont typeface="Garamond"/>
              <a:buNone/>
            </a:pPr>
            <a:r>
              <a:rPr b="0" i="0" lang="en-US" sz="1800" u="none">
                <a:solidFill>
                  <a:srgbClr val="000000"/>
                </a:solidFill>
                <a:latin typeface="Garamond"/>
                <a:ea typeface="Garamond"/>
                <a:cs typeface="Garamond"/>
                <a:sym typeface="Garamond"/>
              </a:rPr>
              <a:t>DISTRIBUZIONE DEI SOGGETTI GIA' DEGENTI NEGLI EX O.P. </a:t>
            </a:r>
          </a:p>
          <a:p>
            <a:pPr indent="0" lvl="0" marL="0" marR="0" rtl="0" algn="ctr">
              <a:lnSpc>
                <a:spcPct val="100000"/>
              </a:lnSpc>
              <a:spcBef>
                <a:spcPts val="0"/>
              </a:spcBef>
              <a:spcAft>
                <a:spcPts val="0"/>
              </a:spcAft>
              <a:buClr>
                <a:srgbClr val="000000"/>
              </a:buClr>
              <a:buSzPct val="25000"/>
              <a:buFont typeface="Garamond"/>
              <a:buNone/>
            </a:pPr>
            <a:r>
              <a:rPr b="0" i="0" lang="en-US" sz="1800" u="none">
                <a:solidFill>
                  <a:srgbClr val="000000"/>
                </a:solidFill>
                <a:latin typeface="Garamond"/>
                <a:ea typeface="Garamond"/>
                <a:cs typeface="Garamond"/>
                <a:sym typeface="Garamond"/>
              </a:rPr>
              <a:t>(anno 1997)</a:t>
            </a:r>
          </a:p>
        </p:txBody>
      </p:sp>
      <p:sp>
        <p:nvSpPr>
          <p:cNvPr id="308" name="Shape 308"/>
          <p:cNvSpPr/>
          <p:nvPr/>
        </p:nvSpPr>
        <p:spPr>
          <a:xfrm>
            <a:off x="6705600" y="0"/>
            <a:ext cx="2158999" cy="152399"/>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aphicFrame>
        <p:nvGraphicFramePr>
          <p:cNvPr id="309" name="Shape 309"/>
          <p:cNvGraphicFramePr/>
          <p:nvPr/>
        </p:nvGraphicFramePr>
        <p:xfrm>
          <a:off x="323850" y="2503486"/>
          <a:ext cx="3000000" cy="3000000"/>
        </p:xfrm>
        <a:graphic>
          <a:graphicData uri="http://schemas.openxmlformats.org/drawingml/2006/table">
            <a:tbl>
              <a:tblPr>
                <a:noFill/>
                <a:tableStyleId>{D9AE4387-6C18-4880-BA2B-5D43E89AA1A4}</a:tableStyleId>
              </a:tblPr>
              <a:tblGrid>
                <a:gridCol w="2114550"/>
                <a:gridCol w="2116125"/>
                <a:gridCol w="2114550"/>
                <a:gridCol w="2116125"/>
              </a:tblGrid>
              <a:tr h="1008050">
                <a:tc gridSpan="4">
                  <a:txBody>
                    <a:bodyPr>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SOGGETTI DIMESSI E INSERITI IN STRUTTURE RESIDENZIALI (INTERNE O ESTERNE ALL’EX OP) TOTALE 6.459  54,7%</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alpha val="49803"/>
                      </a:schemeClr>
                    </a:solidFill>
                  </a:tcPr>
                </a:tc>
                <a:tc hMerge="1"/>
                <a:tc hMerge="1"/>
                <a:tc hMerge="1"/>
              </a:tr>
              <a:tr h="903275">
                <a:tc gridSpan="2">
                  <a:txBody>
                    <a:bodyPr>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PAZIENTI PSICHIATRICI</a:t>
                      </a: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solidFill>
                      <a:schemeClr val="lt1"/>
                    </a:solidFill>
                  </a:tcPr>
                </a:tc>
                <a:tc hMerge="1"/>
                <a:tc gridSpan="2">
                  <a:txBody>
                    <a:bodyPr>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PAZIENTI NON PSICHIATRICI</a:t>
                      </a: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solidFill>
                      <a:schemeClr val="lt1"/>
                    </a:solidFill>
                  </a:tcPr>
                </a:tc>
                <a:tc hMerge="1"/>
              </a:tr>
              <a:tr h="885825">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200" u="none">
                          <a:solidFill>
                            <a:srgbClr val="000000"/>
                          </a:solidFill>
                          <a:latin typeface="Garamond"/>
                          <a:ea typeface="Garamond"/>
                          <a:cs typeface="Garamond"/>
                          <a:sym typeface="Garamond"/>
                        </a:rPr>
                        <a:t>3.085</a:t>
                      </a: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200" u="none">
                          <a:solidFill>
                            <a:srgbClr val="000000"/>
                          </a:solidFill>
                          <a:latin typeface="Garamond"/>
                          <a:ea typeface="Garamond"/>
                          <a:cs typeface="Garamond"/>
                          <a:sym typeface="Garamond"/>
                        </a:rPr>
                        <a:t>47,8%</a:t>
                      </a: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200" u="none">
                          <a:solidFill>
                            <a:srgbClr val="000000"/>
                          </a:solidFill>
                          <a:latin typeface="Garamond"/>
                          <a:ea typeface="Garamond"/>
                          <a:cs typeface="Garamond"/>
                          <a:sym typeface="Garamond"/>
                        </a:rPr>
                        <a:t>3.096</a:t>
                      </a: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200" u="none">
                          <a:solidFill>
                            <a:srgbClr val="000000"/>
                          </a:solidFill>
                          <a:latin typeface="Garamond"/>
                          <a:ea typeface="Garamond"/>
                          <a:cs typeface="Garamond"/>
                          <a:sym typeface="Garamond"/>
                        </a:rPr>
                        <a:t>47,9%</a:t>
                      </a: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r>
            </a:tbl>
          </a:graphicData>
        </a:graphic>
      </p:graphicFrame>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44" name="Shape 44"/>
        <p:cNvGrpSpPr/>
        <p:nvPr/>
      </p:nvGrpSpPr>
      <p:grpSpPr>
        <a:xfrm>
          <a:off x="0" y="0"/>
          <a:ext cx="0" cy="0"/>
          <a:chOff x="0" y="0"/>
          <a:chExt cx="0" cy="0"/>
        </a:xfrm>
      </p:grpSpPr>
      <p:sp>
        <p:nvSpPr>
          <p:cNvPr id="45" name="Shape 45"/>
          <p:cNvSpPr txBox="1"/>
          <p:nvPr>
            <p:ph idx="1" type="body"/>
          </p:nvPr>
        </p:nvSpPr>
        <p:spPr>
          <a:xfrm>
            <a:off x="1143000" y="1219200"/>
            <a:ext cx="6781800" cy="47244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dk1"/>
              </a:buClr>
              <a:buSzPct val="25000"/>
              <a:buFont typeface="Garamond"/>
              <a:buNone/>
            </a:pPr>
            <a:r>
              <a:rPr b="0" i="0" lang="en-US" sz="2000" u="none" cap="none" strike="noStrike">
                <a:solidFill>
                  <a:srgbClr val="000000"/>
                </a:solidFill>
                <a:latin typeface="Garamond"/>
                <a:ea typeface="Garamond"/>
                <a:cs typeface="Garamond"/>
                <a:sym typeface="Garamond"/>
              </a:rPr>
              <a:t> </a:t>
            </a:r>
            <a:r>
              <a:rPr b="0" i="0" lang="en-US" sz="2800" u="none" cap="none" strike="noStrike">
                <a:solidFill>
                  <a:srgbClr val="000000"/>
                </a:solidFill>
                <a:latin typeface="Garamond"/>
                <a:ea typeface="Garamond"/>
                <a:cs typeface="Garamond"/>
                <a:sym typeface="Garamond"/>
              </a:rPr>
              <a:t>La salute mentale è  una parte integrante della salute che permette  alla persona  di realizzare le proprie capacità, intellettive emotive e relazionali. In  una prospettiva di vita equilibrata e positiva ogni persona è maggiormente capace  di fronteggiare gli eventi negativi  della vita , può lavorare produttivamente e vantaggiosamente, è maggiormente in grado di contribuire positivamente alla propria comunità.  I disturbi mentali , colpendo la salute mentale,  impediscono  o diminuiscono la possibilità di raggiungere questi traguardi</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315" name="Shape 315"/>
        <p:cNvGrpSpPr/>
        <p:nvPr/>
      </p:nvGrpSpPr>
      <p:grpSpPr>
        <a:xfrm>
          <a:off x="0" y="0"/>
          <a:ext cx="0" cy="0"/>
          <a:chOff x="0" y="0"/>
          <a:chExt cx="0" cy="0"/>
        </a:xfrm>
      </p:grpSpPr>
      <p:sp>
        <p:nvSpPr>
          <p:cNvPr id="316" name="Shape 316"/>
          <p:cNvSpPr/>
          <p:nvPr/>
        </p:nvSpPr>
        <p:spPr>
          <a:xfrm>
            <a:off x="6705600" y="0"/>
            <a:ext cx="2158999" cy="152399"/>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aphicFrame>
        <p:nvGraphicFramePr>
          <p:cNvPr id="317" name="Shape 317"/>
          <p:cNvGraphicFramePr/>
          <p:nvPr/>
        </p:nvGraphicFramePr>
        <p:xfrm>
          <a:off x="323850" y="2503486"/>
          <a:ext cx="3000000" cy="3000000"/>
        </p:xfrm>
        <a:graphic>
          <a:graphicData uri="http://schemas.openxmlformats.org/drawingml/2006/table">
            <a:tbl>
              <a:tblPr>
                <a:noFill/>
                <a:tableStyleId>{D9AE4387-6C18-4880-BA2B-5D43E89AA1A4}</a:tableStyleId>
              </a:tblPr>
              <a:tblGrid>
                <a:gridCol w="2114550"/>
                <a:gridCol w="2116125"/>
                <a:gridCol w="2114550"/>
                <a:gridCol w="2116125"/>
              </a:tblGrid>
              <a:tr h="1008050">
                <a:tc gridSpan="4">
                  <a:txBody>
                    <a:bodyPr>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PAZIENTI ANCORA IN ATTESA DEL SUPERAMENTO MANICOMIALE TOTALE 4.769  40,4%</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alpha val="49803"/>
                      </a:schemeClr>
                    </a:solidFill>
                  </a:tcPr>
                </a:tc>
                <a:tc hMerge="1"/>
                <a:tc hMerge="1"/>
                <a:tc hMerge="1"/>
              </a:tr>
              <a:tr h="903275">
                <a:tc gridSpan="2">
                  <a:txBody>
                    <a:bodyPr>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PAZIENTI PSICHIATRICI</a:t>
                      </a: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solidFill>
                      <a:schemeClr val="lt1"/>
                    </a:solidFill>
                  </a:tcPr>
                </a:tc>
                <a:tc hMerge="1"/>
                <a:tc gridSpan="2">
                  <a:txBody>
                    <a:bodyPr>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PAZIENTI NON PSICHIATRICI</a:t>
                      </a: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solidFill>
                      <a:schemeClr val="lt1"/>
                    </a:solidFill>
                  </a:tcPr>
                </a:tc>
                <a:tc hMerge="1"/>
              </a:tr>
              <a:tr h="885825">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200" u="none">
                          <a:solidFill>
                            <a:srgbClr val="000000"/>
                          </a:solidFill>
                          <a:latin typeface="Garamond"/>
                          <a:ea typeface="Garamond"/>
                          <a:cs typeface="Garamond"/>
                          <a:sym typeface="Garamond"/>
                        </a:rPr>
                        <a:t>2.421</a:t>
                      </a: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200" u="none">
                          <a:solidFill>
                            <a:srgbClr val="000000"/>
                          </a:solidFill>
                          <a:latin typeface="Garamond"/>
                          <a:ea typeface="Garamond"/>
                          <a:cs typeface="Garamond"/>
                          <a:sym typeface="Garamond"/>
                        </a:rPr>
                        <a:t>52,3%</a:t>
                      </a: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200" u="none">
                          <a:solidFill>
                            <a:srgbClr val="000000"/>
                          </a:solidFill>
                          <a:latin typeface="Garamond"/>
                          <a:ea typeface="Garamond"/>
                          <a:cs typeface="Garamond"/>
                          <a:sym typeface="Garamond"/>
                        </a:rPr>
                        <a:t>2.214</a:t>
                      </a: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200" u="none">
                          <a:solidFill>
                            <a:srgbClr val="000000"/>
                          </a:solidFill>
                          <a:latin typeface="Garamond"/>
                          <a:ea typeface="Garamond"/>
                          <a:cs typeface="Garamond"/>
                          <a:sym typeface="Garamond"/>
                        </a:rPr>
                        <a:t>47,7%</a:t>
                      </a: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r>
            </a:tbl>
          </a:graphicData>
        </a:graphic>
      </p:graphicFrame>
      <p:sp>
        <p:nvSpPr>
          <p:cNvPr id="318" name="Shape 318"/>
          <p:cNvSpPr txBox="1"/>
          <p:nvPr/>
        </p:nvSpPr>
        <p:spPr>
          <a:xfrm>
            <a:off x="152400" y="260350"/>
            <a:ext cx="8785225" cy="1593849"/>
          </a:xfrm>
          <a:prstGeom prst="rect">
            <a:avLst/>
          </a:prstGeom>
          <a:noFill/>
          <a:ln>
            <a:noFill/>
          </a:ln>
        </p:spPr>
        <p:txBody>
          <a:bodyPr anchorCtr="0" anchor="t"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600" u="none">
                <a:solidFill>
                  <a:srgbClr val="000000"/>
                </a:solidFill>
                <a:latin typeface="Garamond"/>
                <a:ea typeface="Garamond"/>
                <a:cs typeface="Garamond"/>
                <a:sym typeface="Garamond"/>
              </a:rPr>
              <a:t>DALLA RELAZIONE DI ACCOMPAGNAMENTO AL “PROGETTO OBIETTIVO SALUTE MENTALE 1998-2000”</a:t>
            </a:r>
          </a:p>
          <a:p>
            <a:pPr indent="0" lvl="0" marL="0" marR="0" rtl="0" algn="ctr">
              <a:lnSpc>
                <a:spcPct val="100000"/>
              </a:lnSpc>
              <a:spcBef>
                <a:spcPts val="1200"/>
              </a:spcBef>
              <a:spcAft>
                <a:spcPts val="0"/>
              </a:spcAft>
              <a:buClr>
                <a:srgbClr val="000000"/>
              </a:buClr>
              <a:buSzPct val="25000"/>
              <a:buFont typeface="Garamond"/>
              <a:buNone/>
            </a:pPr>
            <a:r>
              <a:rPr b="0" i="0" lang="en-US" sz="1800" u="none">
                <a:solidFill>
                  <a:srgbClr val="000000"/>
                </a:solidFill>
                <a:latin typeface="Garamond"/>
                <a:ea typeface="Garamond"/>
                <a:cs typeface="Garamond"/>
                <a:sym typeface="Garamond"/>
              </a:rPr>
              <a:t>DISTRIBUZIONE DEI SOGGETTI GIA' DEGENTI NEGLI EX O.P. </a:t>
            </a:r>
          </a:p>
          <a:p>
            <a:pPr indent="0" lvl="0" marL="0" marR="0" rtl="0" algn="ctr">
              <a:lnSpc>
                <a:spcPct val="100000"/>
              </a:lnSpc>
              <a:spcBef>
                <a:spcPts val="0"/>
              </a:spcBef>
              <a:spcAft>
                <a:spcPts val="0"/>
              </a:spcAft>
              <a:buClr>
                <a:srgbClr val="000000"/>
              </a:buClr>
              <a:buSzPct val="25000"/>
              <a:buFont typeface="Garamond"/>
              <a:buNone/>
            </a:pPr>
            <a:r>
              <a:rPr b="0" i="0" lang="en-US" sz="1800" u="none">
                <a:solidFill>
                  <a:srgbClr val="000000"/>
                </a:solidFill>
                <a:latin typeface="Garamond"/>
                <a:ea typeface="Garamond"/>
                <a:cs typeface="Garamond"/>
                <a:sym typeface="Garamond"/>
              </a:rPr>
              <a:t>(anno 1997)</a:t>
            </a:r>
          </a:p>
        </p:txBody>
      </p:sp>
    </p:spTree>
  </p:cSld>
  <p:clrMapOvr>
    <a:masterClrMapping/>
  </p:clrMapOvr>
  <p:transition spd="slow">
    <p:fade/>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324" name="Shape 324"/>
        <p:cNvGrpSpPr/>
        <p:nvPr/>
      </p:nvGrpSpPr>
      <p:grpSpPr>
        <a:xfrm>
          <a:off x="0" y="0"/>
          <a:ext cx="0" cy="0"/>
          <a:chOff x="0" y="0"/>
          <a:chExt cx="0" cy="0"/>
        </a:xfrm>
      </p:grpSpPr>
      <p:sp>
        <p:nvSpPr>
          <p:cNvPr id="325" name="Shape 325"/>
          <p:cNvSpPr txBox="1"/>
          <p:nvPr/>
        </p:nvSpPr>
        <p:spPr>
          <a:xfrm>
            <a:off x="152400" y="179386"/>
            <a:ext cx="8785225" cy="885825"/>
          </a:xfrm>
          <a:prstGeom prst="rect">
            <a:avLst/>
          </a:prstGeom>
          <a:noFill/>
          <a:ln>
            <a:noFill/>
          </a:ln>
        </p:spPr>
        <p:txBody>
          <a:bodyPr anchorCtr="0" anchor="t"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600" u="none">
                <a:solidFill>
                  <a:srgbClr val="000000"/>
                </a:solidFill>
                <a:latin typeface="Garamond"/>
                <a:ea typeface="Garamond"/>
                <a:cs typeface="Garamond"/>
                <a:sym typeface="Garamond"/>
              </a:rPr>
              <a:t>LA REALTA’ SPECIALE ED ISTITUZIONALE IN PROVINCIA DI MODENA</a:t>
            </a:r>
          </a:p>
        </p:txBody>
      </p:sp>
      <p:sp>
        <p:nvSpPr>
          <p:cNvPr id="326" name="Shape 326"/>
          <p:cNvSpPr/>
          <p:nvPr/>
        </p:nvSpPr>
        <p:spPr>
          <a:xfrm>
            <a:off x="6705600" y="0"/>
            <a:ext cx="2158999" cy="152399"/>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aphicFrame>
        <p:nvGraphicFramePr>
          <p:cNvPr id="327" name="Shape 327"/>
          <p:cNvGraphicFramePr/>
          <p:nvPr/>
        </p:nvGraphicFramePr>
        <p:xfrm>
          <a:off x="179386" y="1341437"/>
          <a:ext cx="3000000" cy="3000000"/>
        </p:xfrm>
        <a:graphic>
          <a:graphicData uri="http://schemas.openxmlformats.org/drawingml/2006/table">
            <a:tbl>
              <a:tblPr>
                <a:noFill/>
                <a:tableStyleId>{D9AE4387-6C18-4880-BA2B-5D43E89AA1A4}</a:tableStyleId>
              </a:tblPr>
              <a:tblGrid>
                <a:gridCol w="4248150"/>
                <a:gridCol w="1825625"/>
                <a:gridCol w="2711450"/>
              </a:tblGrid>
              <a:tr h="754050">
                <a:tc>
                  <a:txBody>
                    <a:bodyPr>
                      <a:noAutofit/>
                    </a:bodyPr>
                    <a:lstStyle/>
                    <a:p>
                      <a:pPr indent="0" lvl="0" marL="0" marR="0" rtl="0" algn="l">
                        <a:lnSpc>
                          <a:spcPct val="100000"/>
                        </a:lnSpc>
                        <a:spcBef>
                          <a:spcPts val="0"/>
                        </a:spcBef>
                        <a:spcAft>
                          <a:spcPts val="0"/>
                        </a:spcAft>
                        <a:buSzPct val="25000"/>
                        <a:buNone/>
                      </a:pPr>
                      <a:r>
                        <a:t/>
                      </a:r>
                      <a:endParaRPr b="0" i="0" sz="1800" u="none">
                        <a:solidFill>
                          <a:schemeClr val="dk1"/>
                        </a:solidFill>
                        <a:latin typeface="Arial"/>
                        <a:ea typeface="Arial"/>
                        <a:cs typeface="Arial"/>
                        <a:sym typeface="Arial"/>
                      </a:endParaRP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alpha val="49803"/>
                      </a:schemeClr>
                    </a:solidFill>
                  </a:tcPr>
                </a:tc>
                <a:tc>
                  <a:txBody>
                    <a:bodyPr>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Anno 1972</a:t>
                      </a:r>
                    </a:p>
                  </a:txBody>
                  <a:tcPr marT="46800" marB="46800" marR="90000" marL="90000" anchor="ctr">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solidFill>
                      <a:schemeClr val="lt1"/>
                    </a:solidFill>
                  </a:tcPr>
                </a:tc>
                <a:tc>
                  <a:txBody>
                    <a:bodyPr>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Anno 1970</a:t>
                      </a: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solidFill>
                      <a:schemeClr val="lt1"/>
                    </a:solidFill>
                  </a:tcPr>
                </a:tc>
              </a:tr>
              <a:tr h="747700">
                <a:tc>
                  <a:txBody>
                    <a:bodyPr>
                      <a:noAutofit/>
                    </a:bodyPr>
                    <a:lstStyle/>
                    <a:p>
                      <a:pPr indent="0" lvl="0" marL="0" marR="0" rtl="0" algn="l">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MINORI CON HANDICAP IN ISTITUTO</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502</a:t>
                      </a: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a:t>
                      </a: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720725">
                <a:tc>
                  <a:txBody>
                    <a:bodyPr>
                      <a:noAutofit/>
                    </a:bodyPr>
                    <a:lstStyle/>
                    <a:p>
                      <a:pPr indent="0" lvl="0" marL="0" marR="0" rtl="0" algn="l">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ALUNNI IN CLASSI DIFFERRENZIALI</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173</a:t>
                      </a: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640</a:t>
                      </a: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792150">
                <a:tc>
                  <a:txBody>
                    <a:bodyPr>
                      <a:noAutofit/>
                    </a:bodyPr>
                    <a:lstStyle/>
                    <a:p>
                      <a:pPr indent="0" lvl="0" marL="0" marR="0" rtl="0" algn="l">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ALUNNI IN CLASSI SPECIALI</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520</a:t>
                      </a: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1037</a:t>
                      </a: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719125">
                <a:tc>
                  <a:txBody>
                    <a:bodyPr>
                      <a:noAutofit/>
                    </a:bodyPr>
                    <a:lstStyle/>
                    <a:p>
                      <a:pPr indent="0" lvl="0" marL="0" marR="0" rtl="0" algn="l">
                        <a:lnSpc>
                          <a:spcPct val="100000"/>
                        </a:lnSpc>
                        <a:spcBef>
                          <a:spcPts val="0"/>
                        </a:spcBef>
                        <a:spcAft>
                          <a:spcPts val="0"/>
                        </a:spcAft>
                        <a:buClr>
                          <a:srgbClr val="003300"/>
                        </a:buClr>
                        <a:buSzPct val="25000"/>
                        <a:buFont typeface="Garamond"/>
                        <a:buNone/>
                      </a:pPr>
                      <a:r>
                        <a:rPr b="1" i="0" lang="en-US" sz="2000" u="none">
                          <a:solidFill>
                            <a:srgbClr val="003300"/>
                          </a:solidFill>
                          <a:latin typeface="Garamond"/>
                          <a:ea typeface="Garamond"/>
                          <a:cs typeface="Garamond"/>
                          <a:sym typeface="Garamond"/>
                        </a:rPr>
                        <a:t>TOTALE</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solidFill>
                      <a:schemeClr val="lt1"/>
                    </a:solidFill>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1" i="0" lang="en-US" sz="2200" u="none">
                          <a:solidFill>
                            <a:srgbClr val="000000"/>
                          </a:solidFill>
                          <a:latin typeface="Garamond"/>
                          <a:ea typeface="Garamond"/>
                          <a:cs typeface="Garamond"/>
                          <a:sym typeface="Garamond"/>
                        </a:rPr>
                        <a:t>1195</a:t>
                      </a: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200" u="none">
                          <a:solidFill>
                            <a:srgbClr val="000000"/>
                          </a:solidFill>
                          <a:latin typeface="Garamond"/>
                          <a:ea typeface="Garamond"/>
                          <a:cs typeface="Garamond"/>
                          <a:sym typeface="Garamond"/>
                        </a:rPr>
                        <a:t>-</a:t>
                      </a: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r>
            </a:tbl>
          </a:graphicData>
        </a:graphic>
      </p:graphicFrame>
      <p:graphicFrame>
        <p:nvGraphicFramePr>
          <p:cNvPr id="328" name="Shape 328"/>
          <p:cNvGraphicFramePr/>
          <p:nvPr/>
        </p:nvGraphicFramePr>
        <p:xfrm>
          <a:off x="179386" y="5516562"/>
          <a:ext cx="3000000" cy="3000000"/>
        </p:xfrm>
        <a:graphic>
          <a:graphicData uri="http://schemas.openxmlformats.org/drawingml/2006/table">
            <a:tbl>
              <a:tblPr>
                <a:noFill/>
                <a:tableStyleId>{D9AE4387-6C18-4880-BA2B-5D43E89AA1A4}</a:tableStyleId>
              </a:tblPr>
              <a:tblGrid>
                <a:gridCol w="7345350"/>
                <a:gridCol w="1439850"/>
              </a:tblGrid>
              <a:tr h="885825">
                <a:tc>
                  <a:txBody>
                    <a:bodyPr>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ALUNNI IN CLASSI DIFFERENZIALI E SPECIALI SUL TOTALE DEI FREQUENTANTI (1972)</a:t>
                      </a: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solidFill>
                      <a:schemeClr val="lt1"/>
                    </a:solidFill>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4,1%</a:t>
                      </a: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r>
            </a:tbl>
          </a:graphicData>
        </a:graphic>
      </p:graphicFrame>
    </p:spTree>
  </p:cSld>
  <p:clrMapOvr>
    <a:masterClrMapping/>
  </p:clrMapOvr>
  <p:transition spd="slow">
    <p:fade/>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333" name="Shape 333"/>
        <p:cNvGrpSpPr/>
        <p:nvPr/>
      </p:nvGrpSpPr>
      <p:grpSpPr>
        <a:xfrm>
          <a:off x="0" y="0"/>
          <a:ext cx="0" cy="0"/>
          <a:chOff x="0" y="0"/>
          <a:chExt cx="0" cy="0"/>
        </a:xfrm>
      </p:grpSpPr>
      <p:sp>
        <p:nvSpPr>
          <p:cNvPr id="334" name="Shape 334"/>
          <p:cNvSpPr txBox="1"/>
          <p:nvPr>
            <p:ph type="ctrTitle"/>
          </p:nvPr>
        </p:nvSpPr>
        <p:spPr>
          <a:xfrm>
            <a:off x="684212" y="2420936"/>
            <a:ext cx="7773987" cy="1584325"/>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dk1"/>
              </a:buClr>
              <a:buSzPct val="25000"/>
              <a:buFont typeface="Times New Roman"/>
              <a:buNone/>
            </a:pPr>
            <a:r>
              <a:rPr b="0" i="0" lang="en-US" sz="3200" u="none" cap="none" strike="noStrike">
                <a:solidFill>
                  <a:schemeClr val="dk1"/>
                </a:solidFill>
                <a:latin typeface="Times New Roman"/>
                <a:ea typeface="Times New Roman"/>
                <a:cs typeface="Times New Roman"/>
                <a:sym typeface="Times New Roman"/>
              </a:rPr>
              <a:t>LO SVILUPPO DEI SERVIZI E L’EVOLUZIONE DEGLI INTERVENTI</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340" name="Shape 340"/>
        <p:cNvGrpSpPr/>
        <p:nvPr/>
      </p:nvGrpSpPr>
      <p:grpSpPr>
        <a:xfrm>
          <a:off x="0" y="0"/>
          <a:ext cx="0" cy="0"/>
          <a:chOff x="0" y="0"/>
          <a:chExt cx="0" cy="0"/>
        </a:xfrm>
      </p:grpSpPr>
      <p:sp>
        <p:nvSpPr>
          <p:cNvPr id="341" name="Shape 341"/>
          <p:cNvSpPr txBox="1"/>
          <p:nvPr/>
        </p:nvSpPr>
        <p:spPr>
          <a:xfrm>
            <a:off x="152400" y="44450"/>
            <a:ext cx="8785225" cy="1096961"/>
          </a:xfrm>
          <a:prstGeom prst="rect">
            <a:avLst/>
          </a:prstGeom>
          <a:noFill/>
          <a:ln>
            <a:noFill/>
          </a:ln>
        </p:spPr>
        <p:txBody>
          <a:bodyPr anchorCtr="0" anchor="t"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200" u="none">
                <a:solidFill>
                  <a:srgbClr val="000000"/>
                </a:solidFill>
                <a:latin typeface="Garamond"/>
                <a:ea typeface="Garamond"/>
                <a:cs typeface="Garamond"/>
                <a:sym typeface="Garamond"/>
              </a:rPr>
              <a:t>UTENZA DELLA NPI: DISTRIBUZIONE PER PATOLOGIA                                                                Confronto anni 1980-1994                                                                       REGIONE EMILIA ROMAGNA </a:t>
            </a:r>
          </a:p>
        </p:txBody>
      </p:sp>
      <p:sp>
        <p:nvSpPr>
          <p:cNvPr id="342" name="Shape 342"/>
          <p:cNvSpPr/>
          <p:nvPr/>
        </p:nvSpPr>
        <p:spPr>
          <a:xfrm>
            <a:off x="179386" y="6477000"/>
            <a:ext cx="8785225" cy="336549"/>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43" name="Shape 343"/>
          <p:cNvSpPr/>
          <p:nvPr/>
        </p:nvSpPr>
        <p:spPr>
          <a:xfrm>
            <a:off x="7010400" y="228600"/>
            <a:ext cx="2133599" cy="76199"/>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aphicFrame>
        <p:nvGraphicFramePr>
          <p:cNvPr id="344" name="Shape 344"/>
          <p:cNvGraphicFramePr/>
          <p:nvPr/>
        </p:nvGraphicFramePr>
        <p:xfrm>
          <a:off x="179386" y="1809750"/>
          <a:ext cx="3000000" cy="3000000"/>
        </p:xfrm>
        <a:graphic>
          <a:graphicData uri="http://schemas.openxmlformats.org/drawingml/2006/table">
            <a:tbl>
              <a:tblPr>
                <a:noFill/>
                <a:tableStyleId>{D9AE4387-6C18-4880-BA2B-5D43E89AA1A4}</a:tableStyleId>
              </a:tblPr>
              <a:tblGrid>
                <a:gridCol w="3313100"/>
                <a:gridCol w="2735250"/>
                <a:gridCol w="2736850"/>
              </a:tblGrid>
              <a:tr h="1006475">
                <a:tc>
                  <a:txBody>
                    <a:bodyPr>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PATOLOGIA</a:t>
                      </a: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alpha val="49803"/>
                      </a:schemeClr>
                    </a:solidFill>
                  </a:tcPr>
                </a:tc>
                <a:tc>
                  <a:txBody>
                    <a:bodyPr>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CENSIMENTO anno 1980</a:t>
                      </a:r>
                    </a:p>
                  </a:txBody>
                  <a:tcPr marT="46800" marB="46800" marR="90000" marL="90000" anchor="ctr">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solidFill>
                      <a:schemeClr val="lt1"/>
                    </a:solidFill>
                  </a:tcPr>
                </a:tc>
                <a:tc>
                  <a:txBody>
                    <a:bodyPr>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ANAGRAFE REGIONALE anno 1994</a:t>
                      </a: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solidFill>
                      <a:schemeClr val="lt1"/>
                    </a:solidFill>
                  </a:tcPr>
                </a:tc>
              </a:tr>
              <a:tr h="701675">
                <a:tc>
                  <a:txBody>
                    <a:bodyPr>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PATOLOGIE NEUROMOTORIE</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38,2%</a:t>
                      </a: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11,4%</a:t>
                      </a: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652450">
                <a:tc>
                  <a:txBody>
                    <a:bodyPr>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PATOLOGIE COGNITIVE</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26,4%</a:t>
                      </a: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30,6%</a:t>
                      </a: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652450">
                <a:tc>
                  <a:txBody>
                    <a:bodyPr>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PATOLOGIE SENSORIALI</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16,6%</a:t>
                      </a: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2,9%</a:t>
                      </a: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652450">
                <a:tc>
                  <a:txBody>
                    <a:bodyPr>
                      <a:noAutofit/>
                    </a:bodyPr>
                    <a:lstStyle/>
                    <a:p>
                      <a:pPr indent="0" lvl="0" marL="0" marR="0" rtl="0" algn="ctr">
                        <a:lnSpc>
                          <a:spcPct val="100000"/>
                        </a:lnSpc>
                        <a:spcBef>
                          <a:spcPts val="0"/>
                        </a:spcBef>
                        <a:spcAft>
                          <a:spcPts val="0"/>
                        </a:spcAft>
                        <a:buClr>
                          <a:srgbClr val="003300"/>
                        </a:buClr>
                        <a:buSzPct val="25000"/>
                        <a:buFont typeface="Garamond"/>
                        <a:buNone/>
                      </a:pPr>
                      <a:r>
                        <a:rPr b="1" i="0" lang="en-US" sz="2000" u="none">
                          <a:solidFill>
                            <a:srgbClr val="003300"/>
                          </a:solidFill>
                          <a:latin typeface="Garamond"/>
                          <a:ea typeface="Garamond"/>
                          <a:cs typeface="Garamond"/>
                          <a:sym typeface="Garamond"/>
                        </a:rPr>
                        <a:t>TOTALE</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1" i="0" lang="en-US" sz="2400" u="none">
                          <a:solidFill>
                            <a:srgbClr val="000000"/>
                          </a:solidFill>
                          <a:latin typeface="Garamond"/>
                          <a:ea typeface="Garamond"/>
                          <a:cs typeface="Garamond"/>
                          <a:sym typeface="Garamond"/>
                        </a:rPr>
                        <a:t>81,2%</a:t>
                      </a: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1" i="0" lang="en-US" sz="2400" u="none">
                          <a:solidFill>
                            <a:srgbClr val="000000"/>
                          </a:solidFill>
                          <a:latin typeface="Garamond"/>
                          <a:ea typeface="Garamond"/>
                          <a:cs typeface="Garamond"/>
                          <a:sym typeface="Garamond"/>
                        </a:rPr>
                        <a:t>44,9%</a:t>
                      </a: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701675">
                <a:tc>
                  <a:txBody>
                    <a:bodyPr>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DISTURBI RELAZIONALI E AFFETTIVI</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solidFill>
                      <a:schemeClr val="lt1"/>
                    </a:solidFill>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a:t>
                      </a: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39,1%</a:t>
                      </a: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r>
            </a:tbl>
          </a:graphicData>
        </a:graphic>
      </p:graphicFrame>
    </p:spTree>
  </p:cSld>
  <p:clrMapOvr>
    <a:masterClrMapping/>
  </p:clrMapOvr>
  <p:transition spd="slow">
    <p:fade/>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350" name="Shape 350"/>
        <p:cNvGrpSpPr/>
        <p:nvPr/>
      </p:nvGrpSpPr>
      <p:grpSpPr>
        <a:xfrm>
          <a:off x="0" y="0"/>
          <a:ext cx="0" cy="0"/>
          <a:chOff x="0" y="0"/>
          <a:chExt cx="0" cy="0"/>
        </a:xfrm>
      </p:grpSpPr>
      <p:sp>
        <p:nvSpPr>
          <p:cNvPr id="351" name="Shape 351"/>
          <p:cNvSpPr txBox="1"/>
          <p:nvPr/>
        </p:nvSpPr>
        <p:spPr>
          <a:xfrm>
            <a:off x="152400" y="44450"/>
            <a:ext cx="8785225" cy="1096961"/>
          </a:xfrm>
          <a:prstGeom prst="rect">
            <a:avLst/>
          </a:prstGeom>
          <a:noFill/>
          <a:ln>
            <a:noFill/>
          </a:ln>
        </p:spPr>
        <p:txBody>
          <a:bodyPr anchorCtr="0" anchor="t"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200" u="none">
                <a:solidFill>
                  <a:srgbClr val="000000"/>
                </a:solidFill>
                <a:latin typeface="Garamond"/>
                <a:ea typeface="Garamond"/>
                <a:cs typeface="Garamond"/>
                <a:sym typeface="Garamond"/>
              </a:rPr>
              <a:t>UTENZA DELLA NPI: DISTRIBUZIONE PER FASCE D’ETA’         Confronto anni 1980-1998 </a:t>
            </a:r>
          </a:p>
          <a:p>
            <a:pPr indent="0" lvl="0" marL="0" marR="0" rtl="0" algn="ctr">
              <a:lnSpc>
                <a:spcPct val="100000"/>
              </a:lnSpc>
              <a:spcBef>
                <a:spcPts val="0"/>
              </a:spcBef>
              <a:spcAft>
                <a:spcPts val="0"/>
              </a:spcAft>
              <a:buClr>
                <a:srgbClr val="000000"/>
              </a:buClr>
              <a:buSzPct val="25000"/>
              <a:buFont typeface="Garamond"/>
              <a:buNone/>
            </a:pPr>
            <a:r>
              <a:rPr b="0" i="0" lang="en-US" sz="2200" u="none">
                <a:solidFill>
                  <a:srgbClr val="000000"/>
                </a:solidFill>
                <a:latin typeface="Garamond"/>
                <a:ea typeface="Garamond"/>
                <a:cs typeface="Garamond"/>
                <a:sym typeface="Garamond"/>
              </a:rPr>
              <a:t>REGIONE EMILIA ROMAGNA</a:t>
            </a:r>
          </a:p>
        </p:txBody>
      </p:sp>
      <p:sp>
        <p:nvSpPr>
          <p:cNvPr id="352" name="Shape 352"/>
          <p:cNvSpPr/>
          <p:nvPr/>
        </p:nvSpPr>
        <p:spPr>
          <a:xfrm flipH="1" rot="10800000">
            <a:off x="6877050" y="152400"/>
            <a:ext cx="2158999" cy="107949"/>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aphicFrame>
        <p:nvGraphicFramePr>
          <p:cNvPr id="353" name="Shape 353"/>
          <p:cNvGraphicFramePr/>
          <p:nvPr/>
        </p:nvGraphicFramePr>
        <p:xfrm>
          <a:off x="152400" y="2209800"/>
          <a:ext cx="3000000" cy="3000000"/>
        </p:xfrm>
        <a:graphic>
          <a:graphicData uri="http://schemas.openxmlformats.org/drawingml/2006/table">
            <a:tbl>
              <a:tblPr>
                <a:noFill/>
                <a:tableStyleId>{D9AE4387-6C18-4880-BA2B-5D43E89AA1A4}</a:tableStyleId>
              </a:tblPr>
              <a:tblGrid>
                <a:gridCol w="3440100"/>
                <a:gridCol w="2605075"/>
                <a:gridCol w="2695575"/>
              </a:tblGrid>
              <a:tr h="754050">
                <a:tc>
                  <a:txBody>
                    <a:bodyPr>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FASCE D’ETA’</a:t>
                      </a: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alpha val="49803"/>
                      </a:schemeClr>
                    </a:solidFill>
                  </a:tcPr>
                </a:tc>
                <a:tc>
                  <a:txBody>
                    <a:bodyPr>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CENSIMENTO anno 1980</a:t>
                      </a:r>
                    </a:p>
                  </a:txBody>
                  <a:tcPr marT="46800" marB="46800" marR="90000" marL="90000" anchor="ctr">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solidFill>
                      <a:schemeClr val="lt1"/>
                    </a:solidFill>
                  </a:tcPr>
                </a:tc>
                <a:tc>
                  <a:txBody>
                    <a:bodyPr>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ANAGRAFE NPI anno 1998</a:t>
                      </a: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solidFill>
                      <a:schemeClr val="lt1"/>
                    </a:solidFill>
                  </a:tcPr>
                </a:tc>
              </a:tr>
              <a:tr h="673100">
                <a:tc>
                  <a:txBody>
                    <a:bodyPr>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0-5</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23,4%</a:t>
                      </a: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22,3%</a:t>
                      </a: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28575">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652450">
                <a:tc>
                  <a:txBody>
                    <a:bodyPr>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6-10</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41,4%</a:t>
                      </a: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37,5%</a:t>
                      </a: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652450">
                <a:tc>
                  <a:txBody>
                    <a:bodyPr>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11-14</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solidFill>
                      <a:schemeClr val="lt1"/>
                    </a:solidFill>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30,7%</a:t>
                      </a: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18,1%</a:t>
                      </a: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652450">
                <a:tc>
                  <a:txBody>
                    <a:bodyPr>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&gt;14</a:t>
                      </a:r>
                    </a:p>
                  </a:txBody>
                  <a:tcPr marT="46800" marB="46800" marR="90000" marL="90000" anchor="ctr">
                    <a:lnL cap="flat" cmpd="sng" w="28575">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solidFill>
                      <a:schemeClr val="lt1"/>
                    </a:solidFill>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4,4%</a:t>
                      </a:r>
                    </a:p>
                  </a:txBody>
                  <a:tcPr marT="46800" marB="46800" marR="90000" marL="90000" anchor="ctr">
                    <a:lnL cap="flat" cmpd="sng" w="28575">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23,6%</a:t>
                      </a:r>
                    </a:p>
                  </a:txBody>
                  <a:tcPr marT="46800" marB="46800" marR="90000" marL="90000" anchor="ctr">
                    <a:lnL cap="flat" cmpd="sng" w="12700">
                      <a:solidFill>
                        <a:schemeClr val="dk1"/>
                      </a:solidFill>
                      <a:prstDash val="solid"/>
                      <a:round/>
                      <a:headEnd len="med" w="med" type="none"/>
                      <a:tailEnd len="med" w="med" type="none"/>
                    </a:lnL>
                    <a:lnR cap="flat" cmpd="sng" w="28575">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28575">
                      <a:solidFill>
                        <a:schemeClr val="dk1"/>
                      </a:solidFill>
                      <a:prstDash val="solid"/>
                      <a:round/>
                      <a:headEnd len="med" w="med" type="none"/>
                      <a:tailEnd len="med" w="med" type="none"/>
                    </a:lnB>
                  </a:tcPr>
                </a:tc>
              </a:tr>
            </a:tbl>
          </a:graphicData>
        </a:graphic>
      </p:graphicFrame>
    </p:spTree>
  </p:cSld>
  <p:clrMapOvr>
    <a:masterClrMapping/>
  </p:clrMapOvr>
  <p:transition spd="slow">
    <p:fade/>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358" name="Shape 358"/>
        <p:cNvGrpSpPr/>
        <p:nvPr/>
      </p:nvGrpSpPr>
      <p:grpSpPr>
        <a:xfrm>
          <a:off x="0" y="0"/>
          <a:ext cx="0" cy="0"/>
          <a:chOff x="0" y="0"/>
          <a:chExt cx="0" cy="0"/>
        </a:xfrm>
      </p:grpSpPr>
      <p:sp>
        <p:nvSpPr>
          <p:cNvPr id="359" name="Shape 359"/>
          <p:cNvSpPr txBox="1"/>
          <p:nvPr>
            <p:ph idx="1" type="subTitle"/>
          </p:nvPr>
        </p:nvSpPr>
        <p:spPr>
          <a:xfrm>
            <a:off x="1371600" y="1419225"/>
            <a:ext cx="6400799" cy="3738561"/>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Times New Roman"/>
              <a:buNone/>
            </a:pPr>
            <a:r>
              <a:rPr b="0" i="0" lang="en-US" sz="3200" u="none">
                <a:solidFill>
                  <a:schemeClr val="dk1"/>
                </a:solidFill>
                <a:latin typeface="Times New Roman"/>
                <a:ea typeface="Times New Roman"/>
                <a:cs typeface="Times New Roman"/>
                <a:sym typeface="Times New Roman"/>
              </a:rPr>
              <a:t>L’EVOLUZIONE DELLE STRATEGIE OPERATIVE  NEL CONSOLIDAMENTO DEI SERVIZI.</a:t>
            </a:r>
          </a:p>
          <a:p>
            <a:pPr indent="0" lvl="0" marL="0" marR="0" rtl="0" algn="ctr">
              <a:lnSpc>
                <a:spcPct val="100000"/>
              </a:lnSpc>
              <a:spcBef>
                <a:spcPts val="640"/>
              </a:spcBef>
              <a:spcAft>
                <a:spcPts val="0"/>
              </a:spcAft>
              <a:buClr>
                <a:schemeClr val="dk1"/>
              </a:buClr>
              <a:buSzPct val="25000"/>
              <a:buFont typeface="Times New Roman"/>
              <a:buNone/>
            </a:pPr>
            <a:r>
              <a:rPr b="0" i="0" lang="en-US" sz="3200" u="none">
                <a:solidFill>
                  <a:schemeClr val="dk1"/>
                </a:solidFill>
                <a:latin typeface="Times New Roman"/>
                <a:ea typeface="Times New Roman"/>
                <a:cs typeface="Times New Roman"/>
                <a:sym typeface="Times New Roman"/>
              </a:rPr>
              <a:t>I DATI PIEMONTESI E EMILIANI</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364" name="Shape 364"/>
        <p:cNvGrpSpPr/>
        <p:nvPr/>
      </p:nvGrpSpPr>
      <p:grpSpPr>
        <a:xfrm>
          <a:off x="0" y="0"/>
          <a:ext cx="0" cy="0"/>
          <a:chOff x="0" y="0"/>
          <a:chExt cx="0" cy="0"/>
        </a:xfrm>
      </p:grpSpPr>
      <p:sp>
        <p:nvSpPr>
          <p:cNvPr id="365" name="Shape 365"/>
          <p:cNvSpPr txBox="1"/>
          <p:nvPr>
            <p:ph type="title"/>
          </p:nvPr>
        </p:nvSpPr>
        <p:spPr>
          <a:xfrm>
            <a:off x="1143000" y="260350"/>
            <a:ext cx="6781800" cy="593724"/>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800" u="none" cap="none" strike="noStrike">
                <a:solidFill>
                  <a:srgbClr val="000000"/>
                </a:solidFill>
                <a:latin typeface="Garamond"/>
                <a:ea typeface="Garamond"/>
                <a:cs typeface="Garamond"/>
                <a:sym typeface="Garamond"/>
              </a:rPr>
              <a:t>UTENZA SERVIZI NPI (2005)</a:t>
            </a:r>
          </a:p>
        </p:txBody>
      </p:sp>
      <p:grpSp>
        <p:nvGrpSpPr>
          <p:cNvPr id="366" name="Shape 366"/>
          <p:cNvGrpSpPr/>
          <p:nvPr/>
        </p:nvGrpSpPr>
        <p:grpSpPr>
          <a:xfrm>
            <a:off x="1143000" y="1609725"/>
            <a:ext cx="6773862" cy="3916362"/>
            <a:chOff x="1143000" y="1609725"/>
            <a:chExt cx="6773862" cy="3916362"/>
          </a:xfrm>
        </p:grpSpPr>
        <p:sp>
          <p:nvSpPr>
            <p:cNvPr id="367" name="Shape 367"/>
            <p:cNvSpPr txBox="1"/>
            <p:nvPr/>
          </p:nvSpPr>
          <p:spPr>
            <a:xfrm>
              <a:off x="6018212" y="4521200"/>
              <a:ext cx="1898649" cy="1004887"/>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2,3%</a:t>
              </a:r>
            </a:p>
          </p:txBody>
        </p:sp>
        <p:sp>
          <p:nvSpPr>
            <p:cNvPr id="368" name="Shape 368"/>
            <p:cNvSpPr txBox="1"/>
            <p:nvPr/>
          </p:nvSpPr>
          <p:spPr>
            <a:xfrm>
              <a:off x="4059237" y="4521200"/>
              <a:ext cx="1958974" cy="1004887"/>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2,1%</a:t>
              </a:r>
            </a:p>
          </p:txBody>
        </p:sp>
        <p:sp>
          <p:nvSpPr>
            <p:cNvPr id="369" name="Shape 369"/>
            <p:cNvSpPr txBox="1"/>
            <p:nvPr/>
          </p:nvSpPr>
          <p:spPr>
            <a:xfrm>
              <a:off x="1143000" y="4521200"/>
              <a:ext cx="2916236" cy="1004887"/>
            </a:xfrm>
            <a:prstGeom prst="rect">
              <a:avLst/>
            </a:prstGeom>
            <a:solidFill>
              <a:schemeClr val="lt1"/>
            </a:solid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 CERTIFICAZIONI SU POPOLAZIONE TARGET</a:t>
              </a:r>
            </a:p>
          </p:txBody>
        </p:sp>
        <p:sp>
          <p:nvSpPr>
            <p:cNvPr id="370" name="Shape 370"/>
            <p:cNvSpPr txBox="1"/>
            <p:nvPr/>
          </p:nvSpPr>
          <p:spPr>
            <a:xfrm>
              <a:off x="6018212" y="3881437"/>
              <a:ext cx="1898649" cy="6397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26,8%</a:t>
              </a:r>
            </a:p>
          </p:txBody>
        </p:sp>
        <p:sp>
          <p:nvSpPr>
            <p:cNvPr id="371" name="Shape 371"/>
            <p:cNvSpPr txBox="1"/>
            <p:nvPr/>
          </p:nvSpPr>
          <p:spPr>
            <a:xfrm>
              <a:off x="4059237" y="3881437"/>
              <a:ext cx="1958974" cy="6397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31,5%</a:t>
              </a:r>
            </a:p>
          </p:txBody>
        </p:sp>
        <p:sp>
          <p:nvSpPr>
            <p:cNvPr id="372" name="Shape 372"/>
            <p:cNvSpPr txBox="1"/>
            <p:nvPr/>
          </p:nvSpPr>
          <p:spPr>
            <a:xfrm>
              <a:off x="1143000" y="3881437"/>
              <a:ext cx="2916236" cy="639762"/>
            </a:xfrm>
            <a:prstGeom prst="rect">
              <a:avLst/>
            </a:prstGeom>
            <a:solidFill>
              <a:schemeClr val="lt1"/>
            </a:solid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003300"/>
                </a:buClr>
                <a:buSzPct val="25000"/>
                <a:buFont typeface="Garamond"/>
                <a:buNone/>
              </a:pPr>
              <a:r>
                <a:rPr b="0" i="0" lang="en-US" sz="1800" u="none">
                  <a:solidFill>
                    <a:srgbClr val="003300"/>
                  </a:solidFill>
                  <a:latin typeface="Garamond"/>
                  <a:ea typeface="Garamond"/>
                  <a:cs typeface="Garamond"/>
                  <a:sym typeface="Garamond"/>
                </a:rPr>
                <a:t>% CERTIFICAZIONI SU PAZIENTI IN CARICO</a:t>
              </a:r>
            </a:p>
          </p:txBody>
        </p:sp>
        <p:sp>
          <p:nvSpPr>
            <p:cNvPr id="373" name="Shape 373"/>
            <p:cNvSpPr txBox="1"/>
            <p:nvPr/>
          </p:nvSpPr>
          <p:spPr>
            <a:xfrm>
              <a:off x="6018212" y="2876550"/>
              <a:ext cx="1898649" cy="1004887"/>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5,95%</a:t>
              </a:r>
            </a:p>
          </p:txBody>
        </p:sp>
        <p:sp>
          <p:nvSpPr>
            <p:cNvPr id="374" name="Shape 374"/>
            <p:cNvSpPr txBox="1"/>
            <p:nvPr/>
          </p:nvSpPr>
          <p:spPr>
            <a:xfrm>
              <a:off x="4059237" y="2876550"/>
              <a:ext cx="1958974" cy="1004887"/>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5,24%</a:t>
              </a:r>
            </a:p>
          </p:txBody>
        </p:sp>
        <p:sp>
          <p:nvSpPr>
            <p:cNvPr id="375" name="Shape 375"/>
            <p:cNvSpPr txBox="1"/>
            <p:nvPr/>
          </p:nvSpPr>
          <p:spPr>
            <a:xfrm>
              <a:off x="1143000" y="2876550"/>
              <a:ext cx="2916236" cy="1004887"/>
            </a:xfrm>
            <a:prstGeom prst="rect">
              <a:avLst/>
            </a:prstGeom>
            <a:solidFill>
              <a:schemeClr val="lt1"/>
            </a:solid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PAZIENTI IN CARICO SU POPOLAZIONE TARGET</a:t>
              </a:r>
            </a:p>
          </p:txBody>
        </p:sp>
        <p:sp>
          <p:nvSpPr>
            <p:cNvPr id="376" name="Shape 376"/>
            <p:cNvSpPr txBox="1"/>
            <p:nvPr/>
          </p:nvSpPr>
          <p:spPr>
            <a:xfrm>
              <a:off x="6018212" y="2309811"/>
              <a:ext cx="1898649" cy="566736"/>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36.818</a:t>
              </a:r>
            </a:p>
          </p:txBody>
        </p:sp>
        <p:sp>
          <p:nvSpPr>
            <p:cNvPr id="377" name="Shape 377"/>
            <p:cNvSpPr txBox="1"/>
            <p:nvPr/>
          </p:nvSpPr>
          <p:spPr>
            <a:xfrm>
              <a:off x="4059237" y="2309811"/>
              <a:ext cx="1958974" cy="566736"/>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35.437</a:t>
              </a:r>
            </a:p>
          </p:txBody>
        </p:sp>
        <p:sp>
          <p:nvSpPr>
            <p:cNvPr id="378" name="Shape 378"/>
            <p:cNvSpPr txBox="1"/>
            <p:nvPr/>
          </p:nvSpPr>
          <p:spPr>
            <a:xfrm>
              <a:off x="1143000" y="2309811"/>
              <a:ext cx="2916236" cy="566736"/>
            </a:xfrm>
            <a:prstGeom prst="rect">
              <a:avLst/>
            </a:prstGeom>
            <a:solidFill>
              <a:schemeClr val="lt1"/>
            </a:solid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PAZIENTI IN CARICO</a:t>
              </a:r>
            </a:p>
          </p:txBody>
        </p:sp>
        <p:sp>
          <p:nvSpPr>
            <p:cNvPr id="379" name="Shape 379"/>
            <p:cNvSpPr txBox="1"/>
            <p:nvPr/>
          </p:nvSpPr>
          <p:spPr>
            <a:xfrm>
              <a:off x="6018212" y="1609725"/>
              <a:ext cx="1898649" cy="700086"/>
            </a:xfrm>
            <a:prstGeom prst="rect">
              <a:avLst/>
            </a:prstGeom>
            <a:solidFill>
              <a:schemeClr val="lt1"/>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EMILIA ROMAGNA</a:t>
              </a:r>
            </a:p>
          </p:txBody>
        </p:sp>
        <p:sp>
          <p:nvSpPr>
            <p:cNvPr id="380" name="Shape 380"/>
            <p:cNvSpPr txBox="1"/>
            <p:nvPr/>
          </p:nvSpPr>
          <p:spPr>
            <a:xfrm>
              <a:off x="4059237" y="1609725"/>
              <a:ext cx="1958974" cy="700086"/>
            </a:xfrm>
            <a:prstGeom prst="rect">
              <a:avLst/>
            </a:prstGeom>
            <a:solidFill>
              <a:schemeClr val="lt1"/>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PIEMONTE</a:t>
              </a:r>
            </a:p>
          </p:txBody>
        </p:sp>
        <p:sp>
          <p:nvSpPr>
            <p:cNvPr id="381" name="Shape 381"/>
            <p:cNvSpPr txBox="1"/>
            <p:nvPr/>
          </p:nvSpPr>
          <p:spPr>
            <a:xfrm>
              <a:off x="1143000" y="1609725"/>
              <a:ext cx="2916236" cy="700086"/>
            </a:xfrm>
            <a:prstGeom prst="rect">
              <a:avLst/>
            </a:prstGeom>
            <a:solidFill>
              <a:schemeClr val="lt1">
                <a:alpha val="49803"/>
              </a:schemeClr>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382" name="Shape 382"/>
            <p:cNvCxnSpPr/>
            <p:nvPr/>
          </p:nvCxnSpPr>
          <p:spPr>
            <a:xfrm>
              <a:off x="1143000" y="1609725"/>
              <a:ext cx="6773861" cy="0"/>
            </a:xfrm>
            <a:prstGeom prst="straightConnector1">
              <a:avLst/>
            </a:prstGeom>
            <a:noFill/>
            <a:ln cap="sq" cmpd="sng" w="28575">
              <a:solidFill>
                <a:schemeClr val="dk1"/>
              </a:solidFill>
              <a:prstDash val="solid"/>
              <a:miter/>
              <a:headEnd len="med" w="med" type="none"/>
              <a:tailEnd len="med" w="med" type="none"/>
            </a:ln>
          </p:spPr>
        </p:cxnSp>
        <p:cxnSp>
          <p:nvCxnSpPr>
            <p:cNvPr id="383" name="Shape 383"/>
            <p:cNvCxnSpPr/>
            <p:nvPr/>
          </p:nvCxnSpPr>
          <p:spPr>
            <a:xfrm>
              <a:off x="1143000" y="2309811"/>
              <a:ext cx="2916236" cy="0"/>
            </a:xfrm>
            <a:prstGeom prst="straightConnector1">
              <a:avLst/>
            </a:prstGeom>
            <a:noFill/>
            <a:ln cap="flat" cmpd="sng" w="12700">
              <a:solidFill>
                <a:schemeClr val="dk1"/>
              </a:solidFill>
              <a:prstDash val="solid"/>
              <a:miter/>
              <a:headEnd len="med" w="med" type="none"/>
              <a:tailEnd len="med" w="med" type="none"/>
            </a:ln>
          </p:spPr>
        </p:cxnSp>
        <p:cxnSp>
          <p:nvCxnSpPr>
            <p:cNvPr id="384" name="Shape 384"/>
            <p:cNvCxnSpPr/>
            <p:nvPr/>
          </p:nvCxnSpPr>
          <p:spPr>
            <a:xfrm>
              <a:off x="1143000" y="2876550"/>
              <a:ext cx="6773861" cy="0"/>
            </a:xfrm>
            <a:prstGeom prst="straightConnector1">
              <a:avLst/>
            </a:prstGeom>
            <a:noFill/>
            <a:ln cap="flat" cmpd="sng" w="12700">
              <a:solidFill>
                <a:schemeClr val="dk1"/>
              </a:solidFill>
              <a:prstDash val="solid"/>
              <a:miter/>
              <a:headEnd len="med" w="med" type="none"/>
              <a:tailEnd len="med" w="med" type="none"/>
            </a:ln>
          </p:spPr>
        </p:cxnSp>
        <p:cxnSp>
          <p:nvCxnSpPr>
            <p:cNvPr id="385" name="Shape 385"/>
            <p:cNvCxnSpPr/>
            <p:nvPr/>
          </p:nvCxnSpPr>
          <p:spPr>
            <a:xfrm>
              <a:off x="1143000" y="3881437"/>
              <a:ext cx="6773861" cy="0"/>
            </a:xfrm>
            <a:prstGeom prst="straightConnector1">
              <a:avLst/>
            </a:prstGeom>
            <a:noFill/>
            <a:ln cap="flat" cmpd="sng" w="12700">
              <a:solidFill>
                <a:schemeClr val="dk1"/>
              </a:solidFill>
              <a:prstDash val="solid"/>
              <a:miter/>
              <a:headEnd len="med" w="med" type="none"/>
              <a:tailEnd len="med" w="med" type="none"/>
            </a:ln>
          </p:spPr>
        </p:cxnSp>
        <p:cxnSp>
          <p:nvCxnSpPr>
            <p:cNvPr id="386" name="Shape 386"/>
            <p:cNvCxnSpPr/>
            <p:nvPr/>
          </p:nvCxnSpPr>
          <p:spPr>
            <a:xfrm>
              <a:off x="1143000" y="4521200"/>
              <a:ext cx="6773861" cy="0"/>
            </a:xfrm>
            <a:prstGeom prst="straightConnector1">
              <a:avLst/>
            </a:prstGeom>
            <a:noFill/>
            <a:ln cap="flat" cmpd="sng" w="12700">
              <a:solidFill>
                <a:schemeClr val="dk1"/>
              </a:solidFill>
              <a:prstDash val="solid"/>
              <a:miter/>
              <a:headEnd len="med" w="med" type="none"/>
              <a:tailEnd len="med" w="med" type="none"/>
            </a:ln>
          </p:spPr>
        </p:cxnSp>
        <p:cxnSp>
          <p:nvCxnSpPr>
            <p:cNvPr id="387" name="Shape 387"/>
            <p:cNvCxnSpPr/>
            <p:nvPr/>
          </p:nvCxnSpPr>
          <p:spPr>
            <a:xfrm>
              <a:off x="1143000" y="5526087"/>
              <a:ext cx="6773861" cy="0"/>
            </a:xfrm>
            <a:prstGeom prst="straightConnector1">
              <a:avLst/>
            </a:prstGeom>
            <a:noFill/>
            <a:ln cap="sq" cmpd="sng" w="28575">
              <a:solidFill>
                <a:schemeClr val="dk1"/>
              </a:solidFill>
              <a:prstDash val="solid"/>
              <a:miter/>
              <a:headEnd len="med" w="med" type="none"/>
              <a:tailEnd len="med" w="med" type="none"/>
            </a:ln>
          </p:spPr>
        </p:cxnSp>
        <p:cxnSp>
          <p:nvCxnSpPr>
            <p:cNvPr id="388" name="Shape 388"/>
            <p:cNvCxnSpPr/>
            <p:nvPr/>
          </p:nvCxnSpPr>
          <p:spPr>
            <a:xfrm>
              <a:off x="1143000" y="1609725"/>
              <a:ext cx="0" cy="3916362"/>
            </a:xfrm>
            <a:prstGeom prst="straightConnector1">
              <a:avLst/>
            </a:prstGeom>
            <a:noFill/>
            <a:ln cap="sq" cmpd="sng" w="28575">
              <a:solidFill>
                <a:schemeClr val="dk1"/>
              </a:solidFill>
              <a:prstDash val="solid"/>
              <a:miter/>
              <a:headEnd len="med" w="med" type="none"/>
              <a:tailEnd len="med" w="med" type="none"/>
            </a:ln>
          </p:spPr>
        </p:cxnSp>
        <p:cxnSp>
          <p:nvCxnSpPr>
            <p:cNvPr id="389" name="Shape 389"/>
            <p:cNvCxnSpPr/>
            <p:nvPr/>
          </p:nvCxnSpPr>
          <p:spPr>
            <a:xfrm>
              <a:off x="4059237" y="1609725"/>
              <a:ext cx="0" cy="700086"/>
            </a:xfrm>
            <a:prstGeom prst="straightConnector1">
              <a:avLst/>
            </a:prstGeom>
            <a:noFill/>
            <a:ln cap="flat" cmpd="sng" w="12700">
              <a:solidFill>
                <a:schemeClr val="dk1"/>
              </a:solidFill>
              <a:prstDash val="solid"/>
              <a:miter/>
              <a:headEnd len="med" w="med" type="none"/>
              <a:tailEnd len="med" w="med" type="none"/>
            </a:ln>
          </p:spPr>
        </p:cxnSp>
        <p:cxnSp>
          <p:nvCxnSpPr>
            <p:cNvPr id="390" name="Shape 390"/>
            <p:cNvCxnSpPr/>
            <p:nvPr/>
          </p:nvCxnSpPr>
          <p:spPr>
            <a:xfrm>
              <a:off x="6018212" y="1609725"/>
              <a:ext cx="0" cy="3916362"/>
            </a:xfrm>
            <a:prstGeom prst="straightConnector1">
              <a:avLst/>
            </a:prstGeom>
            <a:noFill/>
            <a:ln cap="flat" cmpd="sng" w="12700">
              <a:solidFill>
                <a:schemeClr val="dk1"/>
              </a:solidFill>
              <a:prstDash val="solid"/>
              <a:miter/>
              <a:headEnd len="med" w="med" type="none"/>
              <a:tailEnd len="med" w="med" type="none"/>
            </a:ln>
          </p:spPr>
        </p:cxnSp>
        <p:cxnSp>
          <p:nvCxnSpPr>
            <p:cNvPr id="391" name="Shape 391"/>
            <p:cNvCxnSpPr/>
            <p:nvPr/>
          </p:nvCxnSpPr>
          <p:spPr>
            <a:xfrm>
              <a:off x="7916861" y="1609725"/>
              <a:ext cx="0" cy="3916362"/>
            </a:xfrm>
            <a:prstGeom prst="straightConnector1">
              <a:avLst/>
            </a:prstGeom>
            <a:noFill/>
            <a:ln cap="sq" cmpd="sng" w="28575">
              <a:solidFill>
                <a:schemeClr val="dk1"/>
              </a:solidFill>
              <a:prstDash val="solid"/>
              <a:miter/>
              <a:headEnd len="med" w="med" type="none"/>
              <a:tailEnd len="med" w="med" type="none"/>
            </a:ln>
          </p:spPr>
        </p:cxnSp>
        <p:cxnSp>
          <p:nvCxnSpPr>
            <p:cNvPr id="392" name="Shape 392"/>
            <p:cNvCxnSpPr/>
            <p:nvPr/>
          </p:nvCxnSpPr>
          <p:spPr>
            <a:xfrm>
              <a:off x="4059237" y="2309811"/>
              <a:ext cx="3857624" cy="0"/>
            </a:xfrm>
            <a:prstGeom prst="straightConnector1">
              <a:avLst/>
            </a:prstGeom>
            <a:noFill/>
            <a:ln cap="sq" cmpd="sng" w="28575">
              <a:solidFill>
                <a:schemeClr val="dk1"/>
              </a:solidFill>
              <a:prstDash val="solid"/>
              <a:miter/>
              <a:headEnd len="med" w="med" type="none"/>
              <a:tailEnd len="med" w="med" type="none"/>
            </a:ln>
          </p:spPr>
        </p:cxnSp>
        <p:cxnSp>
          <p:nvCxnSpPr>
            <p:cNvPr id="393" name="Shape 393"/>
            <p:cNvCxnSpPr/>
            <p:nvPr/>
          </p:nvCxnSpPr>
          <p:spPr>
            <a:xfrm>
              <a:off x="4059237" y="2309811"/>
              <a:ext cx="0" cy="3216275"/>
            </a:xfrm>
            <a:prstGeom prst="straightConnector1">
              <a:avLst/>
            </a:prstGeom>
            <a:noFill/>
            <a:ln cap="sq" cmpd="sng" w="28575">
              <a:solidFill>
                <a:schemeClr val="dk1"/>
              </a:solidFill>
              <a:prstDash val="solid"/>
              <a:miter/>
              <a:headEnd len="med" w="med" type="none"/>
              <a:tailEnd len="med" w="med" type="none"/>
            </a:ln>
          </p:spPr>
        </p:cxnSp>
      </p:grpSp>
      <p:sp>
        <p:nvSpPr>
          <p:cNvPr id="394" name="Shape 394"/>
          <p:cNvSpPr txBox="1"/>
          <p:nvPr/>
        </p:nvSpPr>
        <p:spPr>
          <a:xfrm>
            <a:off x="2916236" y="5805487"/>
            <a:ext cx="5832474" cy="603249"/>
          </a:xfrm>
          <a:prstGeom prst="rect">
            <a:avLst/>
          </a:prstGeom>
          <a:noFill/>
          <a:ln>
            <a:noFill/>
          </a:ln>
        </p:spPr>
        <p:txBody>
          <a:bodyPr anchorCtr="0" anchor="t" bIns="45700" lIns="91425" rIns="91425" tIns="45700">
            <a:noAutofit/>
          </a:bodyPr>
          <a:lstStyle/>
          <a:p>
            <a:pPr indent="0" lvl="0" marL="0" marR="0" rtl="0" algn="r">
              <a:lnSpc>
                <a:spcPct val="93000"/>
              </a:lnSpc>
              <a:spcBef>
                <a:spcPts val="0"/>
              </a:spcBef>
              <a:spcAft>
                <a:spcPts val="0"/>
              </a:spcAft>
              <a:buClr>
                <a:srgbClr val="004C00"/>
              </a:buClr>
              <a:buSzPct val="25000"/>
              <a:buFont typeface="Arial"/>
              <a:buNone/>
            </a:pPr>
            <a:r>
              <a:rPr b="0" i="1" lang="en-US" sz="1800" u="none">
                <a:solidFill>
                  <a:srgbClr val="004C00"/>
                </a:solidFill>
                <a:latin typeface="Arial"/>
                <a:ea typeface="Arial"/>
                <a:cs typeface="Arial"/>
                <a:sym typeface="Arial"/>
              </a:rPr>
              <a:t>Fonte: Sistemi informativi Regione Piemonte – Regione Emilia Romagna; Rielaborazione</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399" name="Shape 399"/>
        <p:cNvGrpSpPr/>
        <p:nvPr/>
      </p:nvGrpSpPr>
      <p:grpSpPr>
        <a:xfrm>
          <a:off x="0" y="0"/>
          <a:ext cx="0" cy="0"/>
          <a:chOff x="0" y="0"/>
          <a:chExt cx="0" cy="0"/>
        </a:xfrm>
      </p:grpSpPr>
      <p:sp>
        <p:nvSpPr>
          <p:cNvPr id="400" name="Shape 400"/>
          <p:cNvSpPr txBox="1"/>
          <p:nvPr>
            <p:ph type="title"/>
          </p:nvPr>
        </p:nvSpPr>
        <p:spPr>
          <a:xfrm>
            <a:off x="395287" y="76200"/>
            <a:ext cx="8280399" cy="1066799"/>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800" u="none" cap="none" strike="noStrike">
                <a:solidFill>
                  <a:srgbClr val="000000"/>
                </a:solidFill>
                <a:latin typeface="Garamond"/>
                <a:ea typeface="Garamond"/>
                <a:cs typeface="Garamond"/>
                <a:sym typeface="Garamond"/>
              </a:rPr>
              <a:t>PERCENTUALE DI UTENZA PER FASCE DI ETA’ (2005)</a:t>
            </a:r>
          </a:p>
        </p:txBody>
      </p:sp>
      <p:grpSp>
        <p:nvGrpSpPr>
          <p:cNvPr id="401" name="Shape 401"/>
          <p:cNvGrpSpPr/>
          <p:nvPr/>
        </p:nvGrpSpPr>
        <p:grpSpPr>
          <a:xfrm>
            <a:off x="1143000" y="1617662"/>
            <a:ext cx="6773862" cy="2962275"/>
            <a:chOff x="1143000" y="1617662"/>
            <a:chExt cx="6773862" cy="2962275"/>
          </a:xfrm>
        </p:grpSpPr>
        <p:sp>
          <p:nvSpPr>
            <p:cNvPr id="402" name="Shape 402"/>
            <p:cNvSpPr txBox="1"/>
            <p:nvPr/>
          </p:nvSpPr>
          <p:spPr>
            <a:xfrm>
              <a:off x="6018212" y="4014787"/>
              <a:ext cx="1898649" cy="56514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20,5%</a:t>
              </a:r>
            </a:p>
          </p:txBody>
        </p:sp>
        <p:sp>
          <p:nvSpPr>
            <p:cNvPr id="403" name="Shape 403"/>
            <p:cNvSpPr txBox="1"/>
            <p:nvPr/>
          </p:nvSpPr>
          <p:spPr>
            <a:xfrm>
              <a:off x="4059237" y="4014787"/>
              <a:ext cx="1958974" cy="56514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21,5%</a:t>
              </a:r>
            </a:p>
          </p:txBody>
        </p:sp>
        <p:sp>
          <p:nvSpPr>
            <p:cNvPr id="404" name="Shape 404"/>
            <p:cNvSpPr txBox="1"/>
            <p:nvPr/>
          </p:nvSpPr>
          <p:spPr>
            <a:xfrm>
              <a:off x="1143000" y="4014787"/>
              <a:ext cx="2916236" cy="565149"/>
            </a:xfrm>
            <a:prstGeom prst="rect">
              <a:avLst/>
            </a:prstGeom>
            <a:solidFill>
              <a:schemeClr val="lt1"/>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14 - 17</a:t>
              </a:r>
            </a:p>
          </p:txBody>
        </p:sp>
        <p:sp>
          <p:nvSpPr>
            <p:cNvPr id="405" name="Shape 405"/>
            <p:cNvSpPr txBox="1"/>
            <p:nvPr/>
          </p:nvSpPr>
          <p:spPr>
            <a:xfrm>
              <a:off x="6018212" y="3449637"/>
              <a:ext cx="1898649" cy="56514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19,1%</a:t>
              </a:r>
            </a:p>
          </p:txBody>
        </p:sp>
        <p:sp>
          <p:nvSpPr>
            <p:cNvPr id="406" name="Shape 406"/>
            <p:cNvSpPr txBox="1"/>
            <p:nvPr/>
          </p:nvSpPr>
          <p:spPr>
            <a:xfrm>
              <a:off x="4059237" y="3449637"/>
              <a:ext cx="1958974" cy="56514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18,6%</a:t>
              </a:r>
            </a:p>
          </p:txBody>
        </p:sp>
        <p:sp>
          <p:nvSpPr>
            <p:cNvPr id="407" name="Shape 407"/>
            <p:cNvSpPr txBox="1"/>
            <p:nvPr/>
          </p:nvSpPr>
          <p:spPr>
            <a:xfrm>
              <a:off x="1143000" y="3449637"/>
              <a:ext cx="2916236" cy="565149"/>
            </a:xfrm>
            <a:prstGeom prst="rect">
              <a:avLst/>
            </a:prstGeom>
            <a:solidFill>
              <a:schemeClr val="lt1"/>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11 - 13</a:t>
              </a:r>
            </a:p>
          </p:txBody>
        </p:sp>
        <p:sp>
          <p:nvSpPr>
            <p:cNvPr id="408" name="Shape 408"/>
            <p:cNvSpPr txBox="1"/>
            <p:nvPr/>
          </p:nvSpPr>
          <p:spPr>
            <a:xfrm>
              <a:off x="6018212" y="2884486"/>
              <a:ext cx="1898649" cy="56514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39,2%</a:t>
              </a:r>
            </a:p>
          </p:txBody>
        </p:sp>
        <p:sp>
          <p:nvSpPr>
            <p:cNvPr id="409" name="Shape 409"/>
            <p:cNvSpPr txBox="1"/>
            <p:nvPr/>
          </p:nvSpPr>
          <p:spPr>
            <a:xfrm>
              <a:off x="4059237" y="2884486"/>
              <a:ext cx="1958974" cy="56514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35,0%</a:t>
              </a:r>
            </a:p>
          </p:txBody>
        </p:sp>
        <p:sp>
          <p:nvSpPr>
            <p:cNvPr id="410" name="Shape 410"/>
            <p:cNvSpPr txBox="1"/>
            <p:nvPr/>
          </p:nvSpPr>
          <p:spPr>
            <a:xfrm>
              <a:off x="1143000" y="2884486"/>
              <a:ext cx="2916236" cy="565149"/>
            </a:xfrm>
            <a:prstGeom prst="rect">
              <a:avLst/>
            </a:prstGeom>
            <a:solidFill>
              <a:schemeClr val="lt1"/>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6 - 10</a:t>
              </a:r>
            </a:p>
          </p:txBody>
        </p:sp>
        <p:sp>
          <p:nvSpPr>
            <p:cNvPr id="411" name="Shape 411"/>
            <p:cNvSpPr txBox="1"/>
            <p:nvPr/>
          </p:nvSpPr>
          <p:spPr>
            <a:xfrm>
              <a:off x="6018212" y="2317750"/>
              <a:ext cx="1898649" cy="566736"/>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21,0%</a:t>
              </a:r>
            </a:p>
          </p:txBody>
        </p:sp>
        <p:sp>
          <p:nvSpPr>
            <p:cNvPr id="412" name="Shape 412"/>
            <p:cNvSpPr txBox="1"/>
            <p:nvPr/>
          </p:nvSpPr>
          <p:spPr>
            <a:xfrm>
              <a:off x="4059237" y="2317750"/>
              <a:ext cx="1958974" cy="566736"/>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24,8%</a:t>
              </a:r>
            </a:p>
          </p:txBody>
        </p:sp>
        <p:sp>
          <p:nvSpPr>
            <p:cNvPr id="413" name="Shape 413"/>
            <p:cNvSpPr txBox="1"/>
            <p:nvPr/>
          </p:nvSpPr>
          <p:spPr>
            <a:xfrm>
              <a:off x="1143000" y="2317750"/>
              <a:ext cx="2916236" cy="566736"/>
            </a:xfrm>
            <a:prstGeom prst="rect">
              <a:avLst/>
            </a:prstGeom>
            <a:solidFill>
              <a:schemeClr val="lt1"/>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0 - 5</a:t>
              </a:r>
            </a:p>
          </p:txBody>
        </p:sp>
        <p:sp>
          <p:nvSpPr>
            <p:cNvPr id="414" name="Shape 414"/>
            <p:cNvSpPr txBox="1"/>
            <p:nvPr/>
          </p:nvSpPr>
          <p:spPr>
            <a:xfrm>
              <a:off x="6018212" y="1617662"/>
              <a:ext cx="1898649" cy="700086"/>
            </a:xfrm>
            <a:prstGeom prst="rect">
              <a:avLst/>
            </a:prstGeom>
            <a:solidFill>
              <a:schemeClr val="lt1"/>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EMILIA ROMAGNA</a:t>
              </a:r>
            </a:p>
          </p:txBody>
        </p:sp>
        <p:sp>
          <p:nvSpPr>
            <p:cNvPr id="415" name="Shape 415"/>
            <p:cNvSpPr txBox="1"/>
            <p:nvPr/>
          </p:nvSpPr>
          <p:spPr>
            <a:xfrm>
              <a:off x="4059237" y="1617662"/>
              <a:ext cx="1958974" cy="700086"/>
            </a:xfrm>
            <a:prstGeom prst="rect">
              <a:avLst/>
            </a:prstGeom>
            <a:solidFill>
              <a:schemeClr val="lt1"/>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PIEMONTE</a:t>
              </a:r>
            </a:p>
          </p:txBody>
        </p:sp>
        <p:sp>
          <p:nvSpPr>
            <p:cNvPr id="416" name="Shape 416"/>
            <p:cNvSpPr txBox="1"/>
            <p:nvPr/>
          </p:nvSpPr>
          <p:spPr>
            <a:xfrm>
              <a:off x="1143000" y="1617662"/>
              <a:ext cx="2916236" cy="700086"/>
            </a:xfrm>
            <a:prstGeom prst="rect">
              <a:avLst/>
            </a:prstGeom>
            <a:solidFill>
              <a:schemeClr val="lt1">
                <a:alpha val="49803"/>
              </a:schemeClr>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417" name="Shape 417"/>
            <p:cNvCxnSpPr/>
            <p:nvPr/>
          </p:nvCxnSpPr>
          <p:spPr>
            <a:xfrm>
              <a:off x="1143000" y="1617662"/>
              <a:ext cx="6773861" cy="0"/>
            </a:xfrm>
            <a:prstGeom prst="straightConnector1">
              <a:avLst/>
            </a:prstGeom>
            <a:noFill/>
            <a:ln cap="sq" cmpd="sng" w="28575">
              <a:solidFill>
                <a:schemeClr val="dk1"/>
              </a:solidFill>
              <a:prstDash val="solid"/>
              <a:miter/>
              <a:headEnd len="med" w="med" type="none"/>
              <a:tailEnd len="med" w="med" type="none"/>
            </a:ln>
          </p:spPr>
        </p:cxnSp>
        <p:cxnSp>
          <p:nvCxnSpPr>
            <p:cNvPr id="418" name="Shape 418"/>
            <p:cNvCxnSpPr/>
            <p:nvPr/>
          </p:nvCxnSpPr>
          <p:spPr>
            <a:xfrm>
              <a:off x="1143000" y="2317750"/>
              <a:ext cx="2916236" cy="0"/>
            </a:xfrm>
            <a:prstGeom prst="straightConnector1">
              <a:avLst/>
            </a:prstGeom>
            <a:noFill/>
            <a:ln cap="flat" cmpd="sng" w="12700">
              <a:solidFill>
                <a:schemeClr val="dk1"/>
              </a:solidFill>
              <a:prstDash val="solid"/>
              <a:miter/>
              <a:headEnd len="med" w="med" type="none"/>
              <a:tailEnd len="med" w="med" type="none"/>
            </a:ln>
          </p:spPr>
        </p:cxnSp>
        <p:cxnSp>
          <p:nvCxnSpPr>
            <p:cNvPr id="419" name="Shape 419"/>
            <p:cNvCxnSpPr/>
            <p:nvPr/>
          </p:nvCxnSpPr>
          <p:spPr>
            <a:xfrm>
              <a:off x="1143000" y="2884486"/>
              <a:ext cx="6773861" cy="0"/>
            </a:xfrm>
            <a:prstGeom prst="straightConnector1">
              <a:avLst/>
            </a:prstGeom>
            <a:noFill/>
            <a:ln cap="flat" cmpd="sng" w="12700">
              <a:solidFill>
                <a:schemeClr val="dk1"/>
              </a:solidFill>
              <a:prstDash val="solid"/>
              <a:miter/>
              <a:headEnd len="med" w="med" type="none"/>
              <a:tailEnd len="med" w="med" type="none"/>
            </a:ln>
          </p:spPr>
        </p:cxnSp>
        <p:cxnSp>
          <p:nvCxnSpPr>
            <p:cNvPr id="420" name="Shape 420"/>
            <p:cNvCxnSpPr/>
            <p:nvPr/>
          </p:nvCxnSpPr>
          <p:spPr>
            <a:xfrm>
              <a:off x="1143000" y="3449637"/>
              <a:ext cx="6773861" cy="0"/>
            </a:xfrm>
            <a:prstGeom prst="straightConnector1">
              <a:avLst/>
            </a:prstGeom>
            <a:noFill/>
            <a:ln cap="flat" cmpd="sng" w="12700">
              <a:solidFill>
                <a:schemeClr val="dk1"/>
              </a:solidFill>
              <a:prstDash val="solid"/>
              <a:miter/>
              <a:headEnd len="med" w="med" type="none"/>
              <a:tailEnd len="med" w="med" type="none"/>
            </a:ln>
          </p:spPr>
        </p:cxnSp>
        <p:cxnSp>
          <p:nvCxnSpPr>
            <p:cNvPr id="421" name="Shape 421"/>
            <p:cNvCxnSpPr/>
            <p:nvPr/>
          </p:nvCxnSpPr>
          <p:spPr>
            <a:xfrm>
              <a:off x="1143000" y="4014787"/>
              <a:ext cx="6773861" cy="0"/>
            </a:xfrm>
            <a:prstGeom prst="straightConnector1">
              <a:avLst/>
            </a:prstGeom>
            <a:noFill/>
            <a:ln cap="flat" cmpd="sng" w="12700">
              <a:solidFill>
                <a:schemeClr val="dk1"/>
              </a:solidFill>
              <a:prstDash val="solid"/>
              <a:miter/>
              <a:headEnd len="med" w="med" type="none"/>
              <a:tailEnd len="med" w="med" type="none"/>
            </a:ln>
          </p:spPr>
        </p:cxnSp>
        <p:cxnSp>
          <p:nvCxnSpPr>
            <p:cNvPr id="422" name="Shape 422"/>
            <p:cNvCxnSpPr/>
            <p:nvPr/>
          </p:nvCxnSpPr>
          <p:spPr>
            <a:xfrm>
              <a:off x="1143000" y="4579937"/>
              <a:ext cx="6773861" cy="0"/>
            </a:xfrm>
            <a:prstGeom prst="straightConnector1">
              <a:avLst/>
            </a:prstGeom>
            <a:noFill/>
            <a:ln cap="sq" cmpd="sng" w="28575">
              <a:solidFill>
                <a:schemeClr val="dk1"/>
              </a:solidFill>
              <a:prstDash val="solid"/>
              <a:miter/>
              <a:headEnd len="med" w="med" type="none"/>
              <a:tailEnd len="med" w="med" type="none"/>
            </a:ln>
          </p:spPr>
        </p:cxnSp>
        <p:cxnSp>
          <p:nvCxnSpPr>
            <p:cNvPr id="423" name="Shape 423"/>
            <p:cNvCxnSpPr/>
            <p:nvPr/>
          </p:nvCxnSpPr>
          <p:spPr>
            <a:xfrm>
              <a:off x="1143000" y="1617662"/>
              <a:ext cx="0" cy="2962275"/>
            </a:xfrm>
            <a:prstGeom prst="straightConnector1">
              <a:avLst/>
            </a:prstGeom>
            <a:noFill/>
            <a:ln cap="sq" cmpd="sng" w="28575">
              <a:solidFill>
                <a:schemeClr val="dk1"/>
              </a:solidFill>
              <a:prstDash val="solid"/>
              <a:miter/>
              <a:headEnd len="med" w="med" type="none"/>
              <a:tailEnd len="med" w="med" type="none"/>
            </a:ln>
          </p:spPr>
        </p:cxnSp>
        <p:cxnSp>
          <p:nvCxnSpPr>
            <p:cNvPr id="424" name="Shape 424"/>
            <p:cNvCxnSpPr/>
            <p:nvPr/>
          </p:nvCxnSpPr>
          <p:spPr>
            <a:xfrm>
              <a:off x="4059237" y="1617662"/>
              <a:ext cx="0" cy="700086"/>
            </a:xfrm>
            <a:prstGeom prst="straightConnector1">
              <a:avLst/>
            </a:prstGeom>
            <a:noFill/>
            <a:ln cap="flat" cmpd="sng" w="12700">
              <a:solidFill>
                <a:schemeClr val="dk1"/>
              </a:solidFill>
              <a:prstDash val="solid"/>
              <a:miter/>
              <a:headEnd len="med" w="med" type="none"/>
              <a:tailEnd len="med" w="med" type="none"/>
            </a:ln>
          </p:spPr>
        </p:cxnSp>
        <p:cxnSp>
          <p:nvCxnSpPr>
            <p:cNvPr id="425" name="Shape 425"/>
            <p:cNvCxnSpPr/>
            <p:nvPr/>
          </p:nvCxnSpPr>
          <p:spPr>
            <a:xfrm>
              <a:off x="6018212" y="1617662"/>
              <a:ext cx="0" cy="2962275"/>
            </a:xfrm>
            <a:prstGeom prst="straightConnector1">
              <a:avLst/>
            </a:prstGeom>
            <a:noFill/>
            <a:ln cap="flat" cmpd="sng" w="12700">
              <a:solidFill>
                <a:schemeClr val="dk1"/>
              </a:solidFill>
              <a:prstDash val="solid"/>
              <a:miter/>
              <a:headEnd len="med" w="med" type="none"/>
              <a:tailEnd len="med" w="med" type="none"/>
            </a:ln>
          </p:spPr>
        </p:cxnSp>
        <p:cxnSp>
          <p:nvCxnSpPr>
            <p:cNvPr id="426" name="Shape 426"/>
            <p:cNvCxnSpPr/>
            <p:nvPr/>
          </p:nvCxnSpPr>
          <p:spPr>
            <a:xfrm>
              <a:off x="7916861" y="1617662"/>
              <a:ext cx="0" cy="2962275"/>
            </a:xfrm>
            <a:prstGeom prst="straightConnector1">
              <a:avLst/>
            </a:prstGeom>
            <a:noFill/>
            <a:ln cap="sq" cmpd="sng" w="28575">
              <a:solidFill>
                <a:schemeClr val="dk1"/>
              </a:solidFill>
              <a:prstDash val="solid"/>
              <a:miter/>
              <a:headEnd len="med" w="med" type="none"/>
              <a:tailEnd len="med" w="med" type="none"/>
            </a:ln>
          </p:spPr>
        </p:cxnSp>
        <p:cxnSp>
          <p:nvCxnSpPr>
            <p:cNvPr id="427" name="Shape 427"/>
            <p:cNvCxnSpPr/>
            <p:nvPr/>
          </p:nvCxnSpPr>
          <p:spPr>
            <a:xfrm>
              <a:off x="4059237" y="2317750"/>
              <a:ext cx="3857624" cy="0"/>
            </a:xfrm>
            <a:prstGeom prst="straightConnector1">
              <a:avLst/>
            </a:prstGeom>
            <a:noFill/>
            <a:ln cap="sq" cmpd="sng" w="28575">
              <a:solidFill>
                <a:schemeClr val="dk1"/>
              </a:solidFill>
              <a:prstDash val="solid"/>
              <a:miter/>
              <a:headEnd len="med" w="med" type="none"/>
              <a:tailEnd len="med" w="med" type="none"/>
            </a:ln>
          </p:spPr>
        </p:cxnSp>
        <p:cxnSp>
          <p:nvCxnSpPr>
            <p:cNvPr id="428" name="Shape 428"/>
            <p:cNvCxnSpPr/>
            <p:nvPr/>
          </p:nvCxnSpPr>
          <p:spPr>
            <a:xfrm>
              <a:off x="4059237" y="2317750"/>
              <a:ext cx="0" cy="2262187"/>
            </a:xfrm>
            <a:prstGeom prst="straightConnector1">
              <a:avLst/>
            </a:prstGeom>
            <a:noFill/>
            <a:ln cap="sq" cmpd="sng" w="28575">
              <a:solidFill>
                <a:schemeClr val="dk1"/>
              </a:solidFill>
              <a:prstDash val="solid"/>
              <a:miter/>
              <a:headEnd len="med" w="med" type="none"/>
              <a:tailEnd len="med" w="med" type="none"/>
            </a:ln>
          </p:spPr>
        </p:cxnSp>
      </p:grpSp>
      <p:sp>
        <p:nvSpPr>
          <p:cNvPr id="429" name="Shape 429"/>
          <p:cNvSpPr txBox="1"/>
          <p:nvPr/>
        </p:nvSpPr>
        <p:spPr>
          <a:xfrm>
            <a:off x="2916236" y="5805487"/>
            <a:ext cx="5832474" cy="603249"/>
          </a:xfrm>
          <a:prstGeom prst="rect">
            <a:avLst/>
          </a:prstGeom>
          <a:noFill/>
          <a:ln>
            <a:noFill/>
          </a:ln>
        </p:spPr>
        <p:txBody>
          <a:bodyPr anchorCtr="0" anchor="t" bIns="45700" lIns="91425" rIns="91425" tIns="45700">
            <a:noAutofit/>
          </a:bodyPr>
          <a:lstStyle/>
          <a:p>
            <a:pPr indent="0" lvl="0" marL="0" marR="0" rtl="0" algn="r">
              <a:lnSpc>
                <a:spcPct val="93000"/>
              </a:lnSpc>
              <a:spcBef>
                <a:spcPts val="0"/>
              </a:spcBef>
              <a:spcAft>
                <a:spcPts val="0"/>
              </a:spcAft>
              <a:buClr>
                <a:srgbClr val="004C00"/>
              </a:buClr>
              <a:buSzPct val="25000"/>
              <a:buFont typeface="Arial"/>
              <a:buNone/>
            </a:pPr>
            <a:r>
              <a:rPr b="0" i="1" lang="en-US" sz="1800" u="none">
                <a:solidFill>
                  <a:srgbClr val="004C00"/>
                </a:solidFill>
                <a:latin typeface="Arial"/>
                <a:ea typeface="Arial"/>
                <a:cs typeface="Arial"/>
                <a:sym typeface="Arial"/>
              </a:rPr>
              <a:t>Fonte: Sistemi informativi Regione Piemonte – Regione Emilia Romagna; Rielaborazione</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434" name="Shape 434"/>
        <p:cNvGrpSpPr/>
        <p:nvPr/>
      </p:nvGrpSpPr>
      <p:grpSpPr>
        <a:xfrm>
          <a:off x="0" y="0"/>
          <a:ext cx="0" cy="0"/>
          <a:chOff x="0" y="0"/>
          <a:chExt cx="0" cy="0"/>
        </a:xfrm>
      </p:grpSpPr>
      <p:sp>
        <p:nvSpPr>
          <p:cNvPr id="435" name="Shape 435"/>
          <p:cNvSpPr txBox="1"/>
          <p:nvPr>
            <p:ph type="title"/>
          </p:nvPr>
        </p:nvSpPr>
        <p:spPr>
          <a:xfrm>
            <a:off x="468312" y="188911"/>
            <a:ext cx="8280399" cy="666749"/>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800" u="none" cap="none" strike="noStrike">
                <a:solidFill>
                  <a:srgbClr val="000000"/>
                </a:solidFill>
                <a:latin typeface="Garamond"/>
                <a:ea typeface="Garamond"/>
                <a:cs typeface="Garamond"/>
                <a:sym typeface="Garamond"/>
              </a:rPr>
              <a:t>UTENZA PER AREE DIAGNOSTICHE (2005)</a:t>
            </a:r>
          </a:p>
        </p:txBody>
      </p:sp>
      <p:grpSp>
        <p:nvGrpSpPr>
          <p:cNvPr id="436" name="Shape 436"/>
          <p:cNvGrpSpPr/>
          <p:nvPr/>
        </p:nvGrpSpPr>
        <p:grpSpPr>
          <a:xfrm>
            <a:off x="1143000" y="1557337"/>
            <a:ext cx="6773862" cy="4179888"/>
            <a:chOff x="1143000" y="1557337"/>
            <a:chExt cx="6773862" cy="4179888"/>
          </a:xfrm>
        </p:grpSpPr>
        <p:sp>
          <p:nvSpPr>
            <p:cNvPr id="437" name="Shape 437"/>
            <p:cNvSpPr txBox="1"/>
            <p:nvPr/>
          </p:nvSpPr>
          <p:spPr>
            <a:xfrm>
              <a:off x="6551612" y="4041775"/>
              <a:ext cx="1365250" cy="56514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40,9%</a:t>
              </a:r>
            </a:p>
          </p:txBody>
        </p:sp>
        <p:sp>
          <p:nvSpPr>
            <p:cNvPr id="438" name="Shape 438"/>
            <p:cNvSpPr txBox="1"/>
            <p:nvPr/>
          </p:nvSpPr>
          <p:spPr>
            <a:xfrm>
              <a:off x="5129212" y="4041775"/>
              <a:ext cx="1422400" cy="56514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29,1%</a:t>
              </a:r>
            </a:p>
          </p:txBody>
        </p:sp>
        <p:sp>
          <p:nvSpPr>
            <p:cNvPr id="439" name="Shape 439"/>
            <p:cNvSpPr txBox="1"/>
            <p:nvPr/>
          </p:nvSpPr>
          <p:spPr>
            <a:xfrm>
              <a:off x="1143000" y="4041775"/>
              <a:ext cx="3986212" cy="565149"/>
            </a:xfrm>
            <a:prstGeom prst="rect">
              <a:avLst/>
            </a:prstGeom>
            <a:solidFill>
              <a:schemeClr val="lt1"/>
            </a:solid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003300"/>
                </a:buClr>
                <a:buSzPct val="25000"/>
                <a:buFont typeface="Garamond"/>
                <a:buNone/>
              </a:pPr>
              <a:r>
                <a:rPr b="0" i="0" lang="en-US" sz="1800" u="none">
                  <a:solidFill>
                    <a:srgbClr val="003300"/>
                  </a:solidFill>
                  <a:latin typeface="Garamond"/>
                  <a:ea typeface="Garamond"/>
                  <a:cs typeface="Garamond"/>
                  <a:sym typeface="Garamond"/>
                </a:rPr>
                <a:t>AREA NEUROPSICOLOGICA</a:t>
              </a:r>
            </a:p>
          </p:txBody>
        </p:sp>
        <p:sp>
          <p:nvSpPr>
            <p:cNvPr id="440" name="Shape 440"/>
            <p:cNvSpPr txBox="1"/>
            <p:nvPr/>
          </p:nvSpPr>
          <p:spPr>
            <a:xfrm>
              <a:off x="6551612" y="4606925"/>
              <a:ext cx="1365250" cy="56514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12,2%</a:t>
              </a:r>
            </a:p>
          </p:txBody>
        </p:sp>
        <p:sp>
          <p:nvSpPr>
            <p:cNvPr id="441" name="Shape 441"/>
            <p:cNvSpPr txBox="1"/>
            <p:nvPr/>
          </p:nvSpPr>
          <p:spPr>
            <a:xfrm>
              <a:off x="5129212" y="4606925"/>
              <a:ext cx="1422400" cy="56514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12,1%</a:t>
              </a:r>
            </a:p>
          </p:txBody>
        </p:sp>
        <p:sp>
          <p:nvSpPr>
            <p:cNvPr id="442" name="Shape 442"/>
            <p:cNvSpPr txBox="1"/>
            <p:nvPr/>
          </p:nvSpPr>
          <p:spPr>
            <a:xfrm>
              <a:off x="1143000" y="4606925"/>
              <a:ext cx="3986212" cy="565149"/>
            </a:xfrm>
            <a:prstGeom prst="rect">
              <a:avLst/>
            </a:prstGeom>
            <a:solidFill>
              <a:schemeClr val="lt1"/>
            </a:solid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003300"/>
                </a:buClr>
                <a:buSzPct val="25000"/>
                <a:buFont typeface="Garamond"/>
                <a:buNone/>
              </a:pPr>
              <a:r>
                <a:rPr b="0" i="0" lang="en-US" sz="1800" u="none">
                  <a:solidFill>
                    <a:srgbClr val="003300"/>
                  </a:solidFill>
                  <a:latin typeface="Garamond"/>
                  <a:ea typeface="Garamond"/>
                  <a:cs typeface="Garamond"/>
                  <a:sym typeface="Garamond"/>
                </a:rPr>
                <a:t>AREA NEUROLOGICA</a:t>
              </a:r>
            </a:p>
          </p:txBody>
        </p:sp>
        <p:sp>
          <p:nvSpPr>
            <p:cNvPr id="443" name="Shape 443"/>
            <p:cNvSpPr txBox="1"/>
            <p:nvPr/>
          </p:nvSpPr>
          <p:spPr>
            <a:xfrm>
              <a:off x="6551612" y="5172075"/>
              <a:ext cx="1365250" cy="56514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2,2%</a:t>
              </a:r>
            </a:p>
          </p:txBody>
        </p:sp>
        <p:sp>
          <p:nvSpPr>
            <p:cNvPr id="444" name="Shape 444"/>
            <p:cNvSpPr txBox="1"/>
            <p:nvPr/>
          </p:nvSpPr>
          <p:spPr>
            <a:xfrm>
              <a:off x="5129212" y="5172075"/>
              <a:ext cx="1422400" cy="56514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1,4%</a:t>
              </a:r>
            </a:p>
          </p:txBody>
        </p:sp>
        <p:sp>
          <p:nvSpPr>
            <p:cNvPr id="445" name="Shape 445"/>
            <p:cNvSpPr txBox="1"/>
            <p:nvPr/>
          </p:nvSpPr>
          <p:spPr>
            <a:xfrm>
              <a:off x="1143000" y="5172075"/>
              <a:ext cx="3986212" cy="565149"/>
            </a:xfrm>
            <a:prstGeom prst="rect">
              <a:avLst/>
            </a:prstGeom>
            <a:solidFill>
              <a:schemeClr val="lt1"/>
            </a:solid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003300"/>
                </a:buClr>
                <a:buSzPct val="25000"/>
                <a:buFont typeface="Garamond"/>
                <a:buNone/>
              </a:pPr>
              <a:r>
                <a:rPr b="0" i="0" lang="en-US" sz="1800" u="none">
                  <a:solidFill>
                    <a:srgbClr val="003300"/>
                  </a:solidFill>
                  <a:latin typeface="Garamond"/>
                  <a:ea typeface="Garamond"/>
                  <a:cs typeface="Garamond"/>
                  <a:sym typeface="Garamond"/>
                </a:rPr>
                <a:t>AREA DEFICIT SENSORIALI</a:t>
              </a:r>
            </a:p>
          </p:txBody>
        </p:sp>
        <p:sp>
          <p:nvSpPr>
            <p:cNvPr id="446" name="Shape 446"/>
            <p:cNvSpPr txBox="1"/>
            <p:nvPr/>
          </p:nvSpPr>
          <p:spPr>
            <a:xfrm>
              <a:off x="6551612" y="3402012"/>
              <a:ext cx="1365250" cy="6397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1" i="0" lang="en-US" sz="2400" u="none">
                  <a:solidFill>
                    <a:srgbClr val="000000"/>
                  </a:solidFill>
                  <a:latin typeface="Garamond"/>
                  <a:ea typeface="Garamond"/>
                  <a:cs typeface="Garamond"/>
                  <a:sym typeface="Garamond"/>
                </a:rPr>
                <a:t>43,6%</a:t>
              </a:r>
            </a:p>
          </p:txBody>
        </p:sp>
        <p:sp>
          <p:nvSpPr>
            <p:cNvPr id="447" name="Shape 447"/>
            <p:cNvSpPr txBox="1"/>
            <p:nvPr/>
          </p:nvSpPr>
          <p:spPr>
            <a:xfrm>
              <a:off x="5129212" y="3402012"/>
              <a:ext cx="1422400" cy="6397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1" i="0" lang="en-US" sz="2400" u="none">
                  <a:solidFill>
                    <a:srgbClr val="000000"/>
                  </a:solidFill>
                  <a:latin typeface="Garamond"/>
                  <a:ea typeface="Garamond"/>
                  <a:cs typeface="Garamond"/>
                  <a:sym typeface="Garamond"/>
                </a:rPr>
                <a:t>49,7%</a:t>
              </a:r>
            </a:p>
          </p:txBody>
        </p:sp>
        <p:sp>
          <p:nvSpPr>
            <p:cNvPr id="448" name="Shape 448"/>
            <p:cNvSpPr txBox="1"/>
            <p:nvPr/>
          </p:nvSpPr>
          <p:spPr>
            <a:xfrm>
              <a:off x="1143000" y="3402012"/>
              <a:ext cx="3986212" cy="639762"/>
            </a:xfrm>
            <a:prstGeom prst="rect">
              <a:avLst/>
            </a:prstGeom>
            <a:solidFill>
              <a:schemeClr val="lt1"/>
            </a:solid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003300"/>
                </a:buClr>
                <a:buSzPct val="25000"/>
                <a:buFont typeface="Garamond"/>
                <a:buNone/>
              </a:pPr>
              <a:r>
                <a:rPr b="1" i="0" lang="en-US" sz="1800" u="none">
                  <a:solidFill>
                    <a:srgbClr val="003300"/>
                  </a:solidFill>
                  <a:latin typeface="Garamond"/>
                  <a:ea typeface="Garamond"/>
                  <a:cs typeface="Garamond"/>
                  <a:sym typeface="Garamond"/>
                </a:rPr>
                <a:t>TOTALE AREA PSICOPATOLOGICA</a:t>
              </a:r>
            </a:p>
          </p:txBody>
        </p:sp>
        <p:sp>
          <p:nvSpPr>
            <p:cNvPr id="449" name="Shape 449"/>
            <p:cNvSpPr txBox="1"/>
            <p:nvPr/>
          </p:nvSpPr>
          <p:spPr>
            <a:xfrm>
              <a:off x="6551612" y="2836861"/>
              <a:ext cx="1365250" cy="56514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16,1%</a:t>
              </a:r>
            </a:p>
          </p:txBody>
        </p:sp>
        <p:sp>
          <p:nvSpPr>
            <p:cNvPr id="450" name="Shape 450"/>
            <p:cNvSpPr txBox="1"/>
            <p:nvPr/>
          </p:nvSpPr>
          <p:spPr>
            <a:xfrm>
              <a:off x="5129212" y="2836861"/>
              <a:ext cx="1422400" cy="56514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16,2%</a:t>
              </a:r>
            </a:p>
          </p:txBody>
        </p:sp>
        <p:sp>
          <p:nvSpPr>
            <p:cNvPr id="451" name="Shape 451"/>
            <p:cNvSpPr txBox="1"/>
            <p:nvPr/>
          </p:nvSpPr>
          <p:spPr>
            <a:xfrm>
              <a:off x="1143000" y="2836861"/>
              <a:ext cx="3986212" cy="565149"/>
            </a:xfrm>
            <a:prstGeom prst="rect">
              <a:avLst/>
            </a:prstGeom>
            <a:solidFill>
              <a:schemeClr val="lt1"/>
            </a:solid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003300"/>
                </a:buClr>
                <a:buSzPct val="25000"/>
                <a:buFont typeface="Garamond"/>
                <a:buNone/>
              </a:pPr>
              <a:r>
                <a:rPr b="0" i="0" lang="en-US" sz="1800" u="none">
                  <a:solidFill>
                    <a:srgbClr val="003300"/>
                  </a:solidFill>
                  <a:latin typeface="Garamond"/>
                  <a:ea typeface="Garamond"/>
                  <a:cs typeface="Garamond"/>
                  <a:sym typeface="Garamond"/>
                </a:rPr>
                <a:t>AUTISMO E RITARDO MENTALE</a:t>
              </a:r>
            </a:p>
          </p:txBody>
        </p:sp>
        <p:sp>
          <p:nvSpPr>
            <p:cNvPr id="452" name="Shape 452"/>
            <p:cNvSpPr txBox="1"/>
            <p:nvPr/>
          </p:nvSpPr>
          <p:spPr>
            <a:xfrm>
              <a:off x="6551612" y="2197100"/>
              <a:ext cx="1365250" cy="6397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27,5%</a:t>
              </a:r>
            </a:p>
          </p:txBody>
        </p:sp>
        <p:sp>
          <p:nvSpPr>
            <p:cNvPr id="453" name="Shape 453"/>
            <p:cNvSpPr txBox="1"/>
            <p:nvPr/>
          </p:nvSpPr>
          <p:spPr>
            <a:xfrm>
              <a:off x="5129212" y="2197100"/>
              <a:ext cx="1422400" cy="6397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33,5%</a:t>
              </a:r>
            </a:p>
          </p:txBody>
        </p:sp>
        <p:sp>
          <p:nvSpPr>
            <p:cNvPr id="454" name="Shape 454"/>
            <p:cNvSpPr txBox="1"/>
            <p:nvPr/>
          </p:nvSpPr>
          <p:spPr>
            <a:xfrm>
              <a:off x="1143000" y="2197100"/>
              <a:ext cx="3986212" cy="639762"/>
            </a:xfrm>
            <a:prstGeom prst="rect">
              <a:avLst/>
            </a:prstGeom>
            <a:solidFill>
              <a:schemeClr val="lt1"/>
            </a:solidFill>
            <a:ln>
              <a:noFill/>
            </a:ln>
          </p:spPr>
          <p:txBody>
            <a:bodyPr anchorCtr="0" anchor="ctr" bIns="45700" lIns="91425" rIns="91425" tIns="45700">
              <a:noAutofit/>
            </a:bodyPr>
            <a:lstStyle/>
            <a:p>
              <a:pPr indent="0" lvl="0" marL="0" marR="0" rtl="0" algn="l">
                <a:lnSpc>
                  <a:spcPct val="100000"/>
                </a:lnSpc>
                <a:spcBef>
                  <a:spcPts val="0"/>
                </a:spcBef>
                <a:spcAft>
                  <a:spcPts val="0"/>
                </a:spcAft>
                <a:buClr>
                  <a:srgbClr val="003300"/>
                </a:buClr>
                <a:buSzPct val="25000"/>
                <a:buFont typeface="Garamond"/>
                <a:buNone/>
              </a:pPr>
              <a:r>
                <a:rPr b="0" i="0" lang="en-US" sz="1800" u="none">
                  <a:solidFill>
                    <a:srgbClr val="003300"/>
                  </a:solidFill>
                  <a:latin typeface="Garamond"/>
                  <a:ea typeface="Garamond"/>
                  <a:cs typeface="Garamond"/>
                  <a:sym typeface="Garamond"/>
                </a:rPr>
                <a:t>DISTURBI COMPORTAMENTI E EMOZIONALI</a:t>
              </a:r>
            </a:p>
          </p:txBody>
        </p:sp>
        <p:sp>
          <p:nvSpPr>
            <p:cNvPr id="455" name="Shape 455"/>
            <p:cNvSpPr txBox="1"/>
            <p:nvPr/>
          </p:nvSpPr>
          <p:spPr>
            <a:xfrm>
              <a:off x="6551612" y="1557337"/>
              <a:ext cx="1365250" cy="639762"/>
            </a:xfrm>
            <a:prstGeom prst="rect">
              <a:avLst/>
            </a:prstGeom>
            <a:solidFill>
              <a:schemeClr val="lt1"/>
            </a:solid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1800" u="none">
                  <a:solidFill>
                    <a:srgbClr val="003300"/>
                  </a:solidFill>
                  <a:latin typeface="Garamond"/>
                  <a:ea typeface="Garamond"/>
                  <a:cs typeface="Garamond"/>
                  <a:sym typeface="Garamond"/>
                </a:rPr>
                <a:t>EMILIA ROMAGNA</a:t>
              </a:r>
            </a:p>
          </p:txBody>
        </p:sp>
        <p:sp>
          <p:nvSpPr>
            <p:cNvPr id="456" name="Shape 456"/>
            <p:cNvSpPr txBox="1"/>
            <p:nvPr/>
          </p:nvSpPr>
          <p:spPr>
            <a:xfrm>
              <a:off x="5129212" y="1557337"/>
              <a:ext cx="1422400" cy="639762"/>
            </a:xfrm>
            <a:prstGeom prst="rect">
              <a:avLst/>
            </a:prstGeom>
            <a:solidFill>
              <a:schemeClr val="lt1"/>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1800" u="none">
                  <a:solidFill>
                    <a:srgbClr val="003300"/>
                  </a:solidFill>
                  <a:latin typeface="Garamond"/>
                  <a:ea typeface="Garamond"/>
                  <a:cs typeface="Garamond"/>
                  <a:sym typeface="Garamond"/>
                </a:rPr>
                <a:t>PIEMONTE</a:t>
              </a:r>
            </a:p>
          </p:txBody>
        </p:sp>
        <p:sp>
          <p:nvSpPr>
            <p:cNvPr id="457" name="Shape 457"/>
            <p:cNvSpPr txBox="1"/>
            <p:nvPr/>
          </p:nvSpPr>
          <p:spPr>
            <a:xfrm>
              <a:off x="1143000" y="1557337"/>
              <a:ext cx="3986212" cy="639762"/>
            </a:xfrm>
            <a:prstGeom prst="rect">
              <a:avLst/>
            </a:prstGeom>
            <a:solidFill>
              <a:schemeClr val="lt1">
                <a:alpha val="49803"/>
              </a:schemeClr>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458" name="Shape 458"/>
            <p:cNvCxnSpPr/>
            <p:nvPr/>
          </p:nvCxnSpPr>
          <p:spPr>
            <a:xfrm>
              <a:off x="1143000" y="1557337"/>
              <a:ext cx="6773861" cy="0"/>
            </a:xfrm>
            <a:prstGeom prst="straightConnector1">
              <a:avLst/>
            </a:prstGeom>
            <a:noFill/>
            <a:ln cap="sq" cmpd="sng" w="28575">
              <a:solidFill>
                <a:schemeClr val="dk1"/>
              </a:solidFill>
              <a:prstDash val="solid"/>
              <a:miter/>
              <a:headEnd len="med" w="med" type="none"/>
              <a:tailEnd len="med" w="med" type="none"/>
            </a:ln>
          </p:spPr>
        </p:cxnSp>
        <p:cxnSp>
          <p:nvCxnSpPr>
            <p:cNvPr id="459" name="Shape 459"/>
            <p:cNvCxnSpPr/>
            <p:nvPr/>
          </p:nvCxnSpPr>
          <p:spPr>
            <a:xfrm>
              <a:off x="1143000" y="2197100"/>
              <a:ext cx="3986212" cy="0"/>
            </a:xfrm>
            <a:prstGeom prst="straightConnector1">
              <a:avLst/>
            </a:prstGeom>
            <a:noFill/>
            <a:ln cap="flat" cmpd="sng" w="12700">
              <a:solidFill>
                <a:schemeClr val="dk1"/>
              </a:solidFill>
              <a:prstDash val="solid"/>
              <a:miter/>
              <a:headEnd len="med" w="med" type="none"/>
              <a:tailEnd len="med" w="med" type="none"/>
            </a:ln>
          </p:spPr>
        </p:cxnSp>
        <p:cxnSp>
          <p:nvCxnSpPr>
            <p:cNvPr id="460" name="Shape 460"/>
            <p:cNvCxnSpPr/>
            <p:nvPr/>
          </p:nvCxnSpPr>
          <p:spPr>
            <a:xfrm>
              <a:off x="1143000" y="2836861"/>
              <a:ext cx="6773861" cy="0"/>
            </a:xfrm>
            <a:prstGeom prst="straightConnector1">
              <a:avLst/>
            </a:prstGeom>
            <a:noFill/>
            <a:ln cap="flat" cmpd="sng" w="12700">
              <a:solidFill>
                <a:schemeClr val="dk1"/>
              </a:solidFill>
              <a:prstDash val="solid"/>
              <a:miter/>
              <a:headEnd len="med" w="med" type="none"/>
              <a:tailEnd len="med" w="med" type="none"/>
            </a:ln>
          </p:spPr>
        </p:cxnSp>
        <p:cxnSp>
          <p:nvCxnSpPr>
            <p:cNvPr id="461" name="Shape 461"/>
            <p:cNvCxnSpPr/>
            <p:nvPr/>
          </p:nvCxnSpPr>
          <p:spPr>
            <a:xfrm>
              <a:off x="1143000" y="3402012"/>
              <a:ext cx="6773861" cy="0"/>
            </a:xfrm>
            <a:prstGeom prst="straightConnector1">
              <a:avLst/>
            </a:prstGeom>
            <a:noFill/>
            <a:ln cap="sq" cmpd="sng" w="28575">
              <a:solidFill>
                <a:schemeClr val="dk1"/>
              </a:solidFill>
              <a:prstDash val="solid"/>
              <a:miter/>
              <a:headEnd len="med" w="med" type="none"/>
              <a:tailEnd len="med" w="med" type="none"/>
            </a:ln>
          </p:spPr>
        </p:cxnSp>
        <p:cxnSp>
          <p:nvCxnSpPr>
            <p:cNvPr id="462" name="Shape 462"/>
            <p:cNvCxnSpPr/>
            <p:nvPr/>
          </p:nvCxnSpPr>
          <p:spPr>
            <a:xfrm>
              <a:off x="1143000" y="4041775"/>
              <a:ext cx="6773861" cy="0"/>
            </a:xfrm>
            <a:prstGeom prst="straightConnector1">
              <a:avLst/>
            </a:prstGeom>
            <a:noFill/>
            <a:ln cap="sq" cmpd="sng" w="28575">
              <a:solidFill>
                <a:schemeClr val="dk1"/>
              </a:solidFill>
              <a:prstDash val="solid"/>
              <a:miter/>
              <a:headEnd len="med" w="med" type="none"/>
              <a:tailEnd len="med" w="med" type="none"/>
            </a:ln>
          </p:spPr>
        </p:cxnSp>
        <p:cxnSp>
          <p:nvCxnSpPr>
            <p:cNvPr id="463" name="Shape 463"/>
            <p:cNvCxnSpPr/>
            <p:nvPr/>
          </p:nvCxnSpPr>
          <p:spPr>
            <a:xfrm>
              <a:off x="1143000" y="5737225"/>
              <a:ext cx="6773861" cy="0"/>
            </a:xfrm>
            <a:prstGeom prst="straightConnector1">
              <a:avLst/>
            </a:prstGeom>
            <a:noFill/>
            <a:ln cap="sq" cmpd="sng" w="28575">
              <a:solidFill>
                <a:schemeClr val="dk1"/>
              </a:solidFill>
              <a:prstDash val="solid"/>
              <a:miter/>
              <a:headEnd len="med" w="med" type="none"/>
              <a:tailEnd len="med" w="med" type="none"/>
            </a:ln>
          </p:spPr>
        </p:cxnSp>
        <p:cxnSp>
          <p:nvCxnSpPr>
            <p:cNvPr id="464" name="Shape 464"/>
            <p:cNvCxnSpPr/>
            <p:nvPr/>
          </p:nvCxnSpPr>
          <p:spPr>
            <a:xfrm>
              <a:off x="5129212" y="1557337"/>
              <a:ext cx="0" cy="639762"/>
            </a:xfrm>
            <a:prstGeom prst="straightConnector1">
              <a:avLst/>
            </a:prstGeom>
            <a:noFill/>
            <a:ln cap="flat" cmpd="sng" w="12700">
              <a:solidFill>
                <a:schemeClr val="dk1"/>
              </a:solidFill>
              <a:prstDash val="solid"/>
              <a:miter/>
              <a:headEnd len="med" w="med" type="none"/>
              <a:tailEnd len="med" w="med" type="none"/>
            </a:ln>
          </p:spPr>
        </p:cxnSp>
        <p:cxnSp>
          <p:nvCxnSpPr>
            <p:cNvPr id="465" name="Shape 465"/>
            <p:cNvCxnSpPr/>
            <p:nvPr/>
          </p:nvCxnSpPr>
          <p:spPr>
            <a:xfrm>
              <a:off x="6551612" y="1557337"/>
              <a:ext cx="0" cy="4179886"/>
            </a:xfrm>
            <a:prstGeom prst="straightConnector1">
              <a:avLst/>
            </a:prstGeom>
            <a:noFill/>
            <a:ln cap="flat" cmpd="sng" w="12700">
              <a:solidFill>
                <a:schemeClr val="dk1"/>
              </a:solidFill>
              <a:prstDash val="solid"/>
              <a:miter/>
              <a:headEnd len="med" w="med" type="none"/>
              <a:tailEnd len="med" w="med" type="none"/>
            </a:ln>
          </p:spPr>
        </p:cxnSp>
        <p:cxnSp>
          <p:nvCxnSpPr>
            <p:cNvPr id="466" name="Shape 466"/>
            <p:cNvCxnSpPr/>
            <p:nvPr/>
          </p:nvCxnSpPr>
          <p:spPr>
            <a:xfrm>
              <a:off x="7916861" y="1557337"/>
              <a:ext cx="0" cy="4179886"/>
            </a:xfrm>
            <a:prstGeom prst="straightConnector1">
              <a:avLst/>
            </a:prstGeom>
            <a:noFill/>
            <a:ln cap="sq" cmpd="sng" w="28575">
              <a:solidFill>
                <a:schemeClr val="dk1"/>
              </a:solidFill>
              <a:prstDash val="solid"/>
              <a:miter/>
              <a:headEnd len="med" w="med" type="none"/>
              <a:tailEnd len="med" w="med" type="none"/>
            </a:ln>
          </p:spPr>
        </p:cxnSp>
        <p:cxnSp>
          <p:nvCxnSpPr>
            <p:cNvPr id="467" name="Shape 467"/>
            <p:cNvCxnSpPr/>
            <p:nvPr/>
          </p:nvCxnSpPr>
          <p:spPr>
            <a:xfrm>
              <a:off x="1143000" y="5172075"/>
              <a:ext cx="6773861" cy="0"/>
            </a:xfrm>
            <a:prstGeom prst="straightConnector1">
              <a:avLst/>
            </a:prstGeom>
            <a:noFill/>
            <a:ln cap="flat" cmpd="sng" w="12700">
              <a:solidFill>
                <a:schemeClr val="dk1"/>
              </a:solidFill>
              <a:prstDash val="solid"/>
              <a:miter/>
              <a:headEnd len="med" w="med" type="none"/>
              <a:tailEnd len="med" w="med" type="none"/>
            </a:ln>
          </p:spPr>
        </p:cxnSp>
        <p:cxnSp>
          <p:nvCxnSpPr>
            <p:cNvPr id="468" name="Shape 468"/>
            <p:cNvCxnSpPr/>
            <p:nvPr/>
          </p:nvCxnSpPr>
          <p:spPr>
            <a:xfrm>
              <a:off x="1143000" y="4606925"/>
              <a:ext cx="6773861" cy="0"/>
            </a:xfrm>
            <a:prstGeom prst="straightConnector1">
              <a:avLst/>
            </a:prstGeom>
            <a:noFill/>
            <a:ln cap="flat" cmpd="sng" w="12700">
              <a:solidFill>
                <a:schemeClr val="dk1"/>
              </a:solidFill>
              <a:prstDash val="solid"/>
              <a:miter/>
              <a:headEnd len="med" w="med" type="none"/>
              <a:tailEnd len="med" w="med" type="none"/>
            </a:ln>
          </p:spPr>
        </p:cxnSp>
        <p:cxnSp>
          <p:nvCxnSpPr>
            <p:cNvPr id="469" name="Shape 469"/>
            <p:cNvCxnSpPr/>
            <p:nvPr/>
          </p:nvCxnSpPr>
          <p:spPr>
            <a:xfrm>
              <a:off x="5129212" y="2197100"/>
              <a:ext cx="2787650" cy="0"/>
            </a:xfrm>
            <a:prstGeom prst="straightConnector1">
              <a:avLst/>
            </a:prstGeom>
            <a:noFill/>
            <a:ln cap="sq" cmpd="sng" w="28575">
              <a:solidFill>
                <a:schemeClr val="dk1"/>
              </a:solidFill>
              <a:prstDash val="solid"/>
              <a:miter/>
              <a:headEnd len="med" w="med" type="none"/>
              <a:tailEnd len="med" w="med" type="none"/>
            </a:ln>
          </p:spPr>
        </p:cxnSp>
        <p:cxnSp>
          <p:nvCxnSpPr>
            <p:cNvPr id="470" name="Shape 470"/>
            <p:cNvCxnSpPr/>
            <p:nvPr/>
          </p:nvCxnSpPr>
          <p:spPr>
            <a:xfrm>
              <a:off x="1143000" y="1557337"/>
              <a:ext cx="0" cy="4179886"/>
            </a:xfrm>
            <a:prstGeom prst="straightConnector1">
              <a:avLst/>
            </a:prstGeom>
            <a:noFill/>
            <a:ln cap="sq" cmpd="sng" w="28575">
              <a:solidFill>
                <a:schemeClr val="dk1"/>
              </a:solidFill>
              <a:prstDash val="solid"/>
              <a:miter/>
              <a:headEnd len="med" w="med" type="none"/>
              <a:tailEnd len="med" w="med" type="none"/>
            </a:ln>
          </p:spPr>
        </p:cxnSp>
        <p:cxnSp>
          <p:nvCxnSpPr>
            <p:cNvPr id="471" name="Shape 471"/>
            <p:cNvCxnSpPr/>
            <p:nvPr/>
          </p:nvCxnSpPr>
          <p:spPr>
            <a:xfrm>
              <a:off x="5129212" y="2197100"/>
              <a:ext cx="0" cy="3540125"/>
            </a:xfrm>
            <a:prstGeom prst="straightConnector1">
              <a:avLst/>
            </a:prstGeom>
            <a:noFill/>
            <a:ln cap="sq" cmpd="sng" w="28575">
              <a:solidFill>
                <a:schemeClr val="dk1"/>
              </a:solidFill>
              <a:prstDash val="solid"/>
              <a:miter/>
              <a:headEnd len="med" w="med" type="none"/>
              <a:tailEnd len="med" w="med" type="none"/>
            </a:ln>
          </p:spPr>
        </p:cxnSp>
      </p:grpSp>
      <p:sp>
        <p:nvSpPr>
          <p:cNvPr id="472" name="Shape 472"/>
          <p:cNvSpPr txBox="1"/>
          <p:nvPr/>
        </p:nvSpPr>
        <p:spPr>
          <a:xfrm>
            <a:off x="2916236" y="6165850"/>
            <a:ext cx="5832474" cy="603249"/>
          </a:xfrm>
          <a:prstGeom prst="rect">
            <a:avLst/>
          </a:prstGeom>
          <a:noFill/>
          <a:ln>
            <a:noFill/>
          </a:ln>
        </p:spPr>
        <p:txBody>
          <a:bodyPr anchorCtr="0" anchor="t" bIns="45700" lIns="91425" rIns="91425" tIns="45700">
            <a:noAutofit/>
          </a:bodyPr>
          <a:lstStyle/>
          <a:p>
            <a:pPr indent="0" lvl="0" marL="0" marR="0" rtl="0" algn="r">
              <a:lnSpc>
                <a:spcPct val="93000"/>
              </a:lnSpc>
              <a:spcBef>
                <a:spcPts val="0"/>
              </a:spcBef>
              <a:spcAft>
                <a:spcPts val="0"/>
              </a:spcAft>
              <a:buClr>
                <a:srgbClr val="004C00"/>
              </a:buClr>
              <a:buSzPct val="25000"/>
              <a:buFont typeface="Arial"/>
              <a:buNone/>
            </a:pPr>
            <a:r>
              <a:rPr b="0" i="1" lang="en-US" sz="1800" u="none">
                <a:solidFill>
                  <a:srgbClr val="004C00"/>
                </a:solidFill>
                <a:latin typeface="Arial"/>
                <a:ea typeface="Arial"/>
                <a:cs typeface="Arial"/>
                <a:sym typeface="Arial"/>
              </a:rPr>
              <a:t>Fonte: Sistemi informativi Regione Piemonte – Regione Emilia Romagna; Rielaborazione</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477" name="Shape 477"/>
        <p:cNvGrpSpPr/>
        <p:nvPr/>
      </p:nvGrpSpPr>
      <p:grpSpPr>
        <a:xfrm>
          <a:off x="0" y="0"/>
          <a:ext cx="0" cy="0"/>
          <a:chOff x="0" y="0"/>
          <a:chExt cx="0" cy="0"/>
        </a:xfrm>
      </p:grpSpPr>
      <p:sp>
        <p:nvSpPr>
          <p:cNvPr id="478" name="Shape 478"/>
          <p:cNvSpPr txBox="1"/>
          <p:nvPr>
            <p:ph type="ctrTitle"/>
          </p:nvPr>
        </p:nvSpPr>
        <p:spPr>
          <a:xfrm>
            <a:off x="323850" y="404812"/>
            <a:ext cx="8424862" cy="4471987"/>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dk1"/>
              </a:buClr>
              <a:buSzPct val="25000"/>
              <a:buFont typeface="Times New Roman"/>
              <a:buNone/>
            </a:pPr>
            <a:r>
              <a:rPr b="0" i="0" lang="en-US" sz="3200" u="none" cap="none" strike="noStrike">
                <a:solidFill>
                  <a:schemeClr val="dk1"/>
                </a:solidFill>
                <a:latin typeface="Times New Roman"/>
                <a:ea typeface="Times New Roman"/>
                <a:cs typeface="Times New Roman"/>
                <a:sym typeface="Times New Roman"/>
              </a:rPr>
              <a:t>LA SALUTE MENTALE DEGLI ADOLESCENTI, LA COMPLESSITÀ DEI BISOGNI,</a:t>
            </a:r>
            <a:br>
              <a:rPr b="0" i="0" lang="en-US" sz="3200" u="none" cap="none" strike="noStrike">
                <a:solidFill>
                  <a:schemeClr val="dk1"/>
                </a:solidFill>
                <a:latin typeface="Times New Roman"/>
                <a:ea typeface="Times New Roman"/>
                <a:cs typeface="Times New Roman"/>
                <a:sym typeface="Times New Roman"/>
              </a:rPr>
            </a:br>
            <a:r>
              <a:rPr b="0" i="0" lang="en-US" sz="3200" u="none" cap="none" strike="noStrike">
                <a:solidFill>
                  <a:schemeClr val="dk1"/>
                </a:solidFill>
                <a:latin typeface="Times New Roman"/>
                <a:ea typeface="Times New Roman"/>
                <a:cs typeface="Times New Roman"/>
                <a:sym typeface="Times New Roman"/>
              </a:rPr>
              <a:t> LA RETE DEI SERVIZI</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50" name="Shape 50"/>
        <p:cNvGrpSpPr/>
        <p:nvPr/>
      </p:nvGrpSpPr>
      <p:grpSpPr>
        <a:xfrm>
          <a:off x="0" y="0"/>
          <a:ext cx="0" cy="0"/>
          <a:chOff x="0" y="0"/>
          <a:chExt cx="0" cy="0"/>
        </a:xfrm>
      </p:grpSpPr>
      <p:sp>
        <p:nvSpPr>
          <p:cNvPr id="51" name="Shape 51"/>
          <p:cNvSpPr txBox="1"/>
          <p:nvPr>
            <p:ph idx="1" type="body"/>
          </p:nvPr>
        </p:nvSpPr>
        <p:spPr>
          <a:xfrm>
            <a:off x="1143000" y="1219200"/>
            <a:ext cx="6781800" cy="47244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25000"/>
              <a:buFont typeface="Garamond"/>
              <a:buNone/>
            </a:pPr>
            <a:r>
              <a:rPr b="0" i="0" lang="en-US" sz="2400" u="none" cap="none" strike="noStrike">
                <a:solidFill>
                  <a:srgbClr val="000000"/>
                </a:solidFill>
                <a:latin typeface="Garamond"/>
                <a:ea typeface="Garamond"/>
                <a:cs typeface="Garamond"/>
                <a:sym typeface="Garamond"/>
              </a:rPr>
              <a:t>La salute intesa non solo come mancanza di malattia ma come benessere, e sua tutela, non è quindi un obiettivo esclusivo dei servizi sanitari</a:t>
            </a:r>
          </a:p>
          <a:p>
            <a:pPr indent="-342900" lvl="0" marL="342900" marR="0" rtl="0" algn="l">
              <a:lnSpc>
                <a:spcPct val="90000"/>
              </a:lnSpc>
              <a:spcBef>
                <a:spcPts val="480"/>
              </a:spcBef>
              <a:spcAft>
                <a:spcPts val="0"/>
              </a:spcAft>
              <a:buClr>
                <a:schemeClr val="dk1"/>
              </a:buClr>
              <a:buSzPct val="25000"/>
              <a:buFont typeface="Garamond"/>
              <a:buNone/>
            </a:pPr>
            <a:r>
              <a:rPr b="0" i="0" lang="en-US" sz="2400" u="none" cap="none" strike="noStrike">
                <a:solidFill>
                  <a:srgbClr val="000000"/>
                </a:solidFill>
                <a:latin typeface="Garamond"/>
                <a:ea typeface="Garamond"/>
                <a:cs typeface="Garamond"/>
                <a:sym typeface="Garamond"/>
              </a:rPr>
              <a:t>La salute mentale non può essere intesa come competenza esclusiva degli specialisti della rete sanitaria per le  malattie mentali (Piano d’Azione sulla Salute Mentale per l’Europa; OMS Helsinki 2005. Libro Verde della Commissione delle Comunità Europee 2005)</a:t>
            </a:r>
          </a:p>
          <a:p>
            <a:pPr indent="-342900" lvl="0" marL="342900" marR="0" rtl="0" algn="l">
              <a:lnSpc>
                <a:spcPct val="90000"/>
              </a:lnSpc>
              <a:spcBef>
                <a:spcPts val="480"/>
              </a:spcBef>
              <a:spcAft>
                <a:spcPts val="0"/>
              </a:spcAft>
              <a:buClr>
                <a:schemeClr val="dk1"/>
              </a:buClr>
              <a:buSzPct val="25000"/>
              <a:buFont typeface="Garamond"/>
              <a:buNone/>
            </a:pPr>
            <a:r>
              <a:rPr b="0" i="0" lang="en-US" sz="2400" u="none" cap="none" strike="noStrike">
                <a:solidFill>
                  <a:srgbClr val="000000"/>
                </a:solidFill>
                <a:latin typeface="Garamond"/>
                <a:ea typeface="Garamond"/>
                <a:cs typeface="Garamond"/>
                <a:sym typeface="Garamond"/>
              </a:rPr>
              <a:t>L’obiettivo della salute mentale  è un obiettivo di politiche generali, e non solo di sanità pubblica, e di uno sforzo collettivo di una rete complessa di interventi.</a:t>
            </a:r>
          </a:p>
          <a:p>
            <a:pPr indent="-342900" lvl="0" marL="342900" marR="0" rtl="0" algn="l">
              <a:lnSpc>
                <a:spcPct val="100000"/>
              </a:lnSpc>
              <a:spcBef>
                <a:spcPts val="480"/>
              </a:spcBef>
              <a:spcAft>
                <a:spcPts val="0"/>
              </a:spcAft>
              <a:buClr>
                <a:schemeClr val="dk1"/>
              </a:buClr>
              <a:buSzPct val="100000"/>
              <a:buFont typeface="Garamond"/>
              <a:buNone/>
            </a:pPr>
            <a:r>
              <a:t/>
            </a:r>
            <a:endParaRPr b="0" i="0" sz="2400" u="none">
              <a:solidFill>
                <a:srgbClr val="000000"/>
              </a:solidFill>
              <a:latin typeface="Garamond"/>
              <a:ea typeface="Garamond"/>
              <a:cs typeface="Garamond"/>
              <a:sym typeface="Garamon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483" name="Shape 483"/>
        <p:cNvGrpSpPr/>
        <p:nvPr/>
      </p:nvGrpSpPr>
      <p:grpSpPr>
        <a:xfrm>
          <a:off x="0" y="0"/>
          <a:ext cx="0" cy="0"/>
          <a:chOff x="0" y="0"/>
          <a:chExt cx="0" cy="0"/>
        </a:xfrm>
      </p:grpSpPr>
      <p:sp>
        <p:nvSpPr>
          <p:cNvPr id="484" name="Shape 484"/>
          <p:cNvSpPr txBox="1"/>
          <p:nvPr>
            <p:ph type="title"/>
          </p:nvPr>
        </p:nvSpPr>
        <p:spPr>
          <a:xfrm>
            <a:off x="323850" y="76200"/>
            <a:ext cx="8496299" cy="1066799"/>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300" u="none" cap="none" strike="noStrike">
                <a:solidFill>
                  <a:srgbClr val="000000"/>
                </a:solidFill>
                <a:latin typeface="Garamond"/>
                <a:ea typeface="Garamond"/>
                <a:cs typeface="Garamond"/>
                <a:sym typeface="Garamond"/>
              </a:rPr>
              <a:t>DAL DOCUMENTO DELLA ASSOCIAZIONE CULTURALE PEDIATRI “SERVIZI SANITARI PER L’ETÀ EVOLUTIVA” 2004</a:t>
            </a:r>
          </a:p>
        </p:txBody>
      </p:sp>
      <p:sp>
        <p:nvSpPr>
          <p:cNvPr id="485" name="Shape 485"/>
          <p:cNvSpPr txBox="1"/>
          <p:nvPr>
            <p:ph idx="1" type="body"/>
          </p:nvPr>
        </p:nvSpPr>
        <p:spPr>
          <a:xfrm>
            <a:off x="1143000" y="1219200"/>
            <a:ext cx="6781800" cy="56388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dk1"/>
              </a:buClr>
              <a:buSzPct val="25000"/>
              <a:buFont typeface="Garamond"/>
              <a:buNone/>
            </a:pPr>
            <a:r>
              <a:rPr b="0" i="0" lang="en-US" sz="2000" u="none">
                <a:solidFill>
                  <a:srgbClr val="000000"/>
                </a:solidFill>
                <a:latin typeface="Garamond"/>
                <a:ea typeface="Garamond"/>
                <a:cs typeface="Garamond"/>
                <a:sym typeface="Garamond"/>
              </a:rPr>
              <a:t>Il problema dell’offerta di servizi di prevenzione, informazione e cura  per adolescenti non è mai stato affrontato nella sua interezza , neppure per quanto riguarda le strutture di accoglimento.</a:t>
            </a:r>
          </a:p>
          <a:p>
            <a:pPr indent="-342900" lvl="0" marL="342900" marR="0" rtl="0" algn="l">
              <a:lnSpc>
                <a:spcPct val="80000"/>
              </a:lnSpc>
              <a:spcBef>
                <a:spcPts val="400"/>
              </a:spcBef>
              <a:spcAft>
                <a:spcPts val="0"/>
              </a:spcAft>
              <a:buClr>
                <a:schemeClr val="dk1"/>
              </a:buClr>
              <a:buSzPct val="100000"/>
              <a:buFont typeface="Garamond"/>
              <a:buChar char="•"/>
            </a:pPr>
            <a:r>
              <a:rPr b="0" i="0" lang="en-US" sz="2000" u="none">
                <a:solidFill>
                  <a:srgbClr val="000000"/>
                </a:solidFill>
                <a:latin typeface="Garamond"/>
                <a:ea typeface="Garamond"/>
                <a:cs typeface="Garamond"/>
                <a:sym typeface="Garamond"/>
              </a:rPr>
              <a:t>I Consultori hanno fra i loro clienti pochissimi adolescenti, tanto che alcune Regioni hanno tentato l’istituzione di Consultori giovani che hanno raggiunto un numero discreto di ragazze ( in alcune aree dell’Emilia Romagna fino a raggiungere il 10% della popolazione femminile 14-18 anni, ma un numero trascurabile di ragazzi).</a:t>
            </a:r>
          </a:p>
          <a:p>
            <a:pPr indent="-342900" lvl="0" marL="342900" marR="0" rtl="0" algn="l">
              <a:lnSpc>
                <a:spcPct val="80000"/>
              </a:lnSpc>
              <a:spcBef>
                <a:spcPts val="400"/>
              </a:spcBef>
              <a:spcAft>
                <a:spcPts val="0"/>
              </a:spcAft>
              <a:buClr>
                <a:schemeClr val="dk1"/>
              </a:buClr>
              <a:buSzPct val="100000"/>
              <a:buFont typeface="Garamond"/>
              <a:buChar char="•"/>
            </a:pPr>
            <a:r>
              <a:rPr b="0" i="0" lang="en-US" sz="2000" u="none">
                <a:solidFill>
                  <a:srgbClr val="000000"/>
                </a:solidFill>
                <a:latin typeface="Garamond"/>
                <a:ea typeface="Garamond"/>
                <a:cs typeface="Garamond"/>
                <a:sym typeface="Garamond"/>
              </a:rPr>
              <a:t>La scuola, ha avuto qualche anno fa, con il Progetto giovani, il Progetto 2000, e l’istituzione dei CIC (</a:t>
            </a:r>
            <a:r>
              <a:rPr b="0" i="1" lang="en-US" sz="2000" u="none">
                <a:solidFill>
                  <a:srgbClr val="000000"/>
                </a:solidFill>
                <a:latin typeface="Garamond"/>
                <a:ea typeface="Garamond"/>
                <a:cs typeface="Garamond"/>
                <a:sym typeface="Garamond"/>
              </a:rPr>
              <a:t>centri di consulenza di istituto</a:t>
            </a:r>
            <a:r>
              <a:rPr b="0" i="0" lang="en-US" sz="2000" u="none">
                <a:solidFill>
                  <a:srgbClr val="000000"/>
                </a:solidFill>
                <a:latin typeface="Garamond"/>
                <a:ea typeface="Garamond"/>
                <a:cs typeface="Garamond"/>
                <a:sym typeface="Garamond"/>
              </a:rPr>
              <a:t>) un periodo di buona attività con finanziamenti ministeriali attualmente sostituiti con progetti finalizzati all’interno dell’autonomia amministrativa degli Istituti. Ma di fatto si è assistito  alla progressiva perdita di entusiasmo da parte degli insegnanti referenti, anche per l’insufficiente appoggio ricevuto da parte dei servizi.</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490" name="Shape 490"/>
        <p:cNvGrpSpPr/>
        <p:nvPr/>
      </p:nvGrpSpPr>
      <p:grpSpPr>
        <a:xfrm>
          <a:off x="0" y="0"/>
          <a:ext cx="0" cy="0"/>
          <a:chOff x="0" y="0"/>
          <a:chExt cx="0" cy="0"/>
        </a:xfrm>
      </p:grpSpPr>
      <p:sp>
        <p:nvSpPr>
          <p:cNvPr id="491" name="Shape 491"/>
          <p:cNvSpPr txBox="1"/>
          <p:nvPr>
            <p:ph type="title"/>
          </p:nvPr>
        </p:nvSpPr>
        <p:spPr>
          <a:xfrm>
            <a:off x="1143000" y="76200"/>
            <a:ext cx="6781800" cy="1066799"/>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3200" u="none" cap="none" strike="noStrike">
                <a:solidFill>
                  <a:srgbClr val="000000"/>
                </a:solidFill>
                <a:latin typeface="Garamond"/>
                <a:ea typeface="Garamond"/>
                <a:cs typeface="Garamond"/>
                <a:sym typeface="Garamond"/>
              </a:rPr>
              <a:t>UTENTI NPI/TUTELA MINORI  </a:t>
            </a:r>
            <a:br>
              <a:rPr b="0" i="0" lang="en-US" sz="3200" u="none" cap="none" strike="noStrike">
                <a:solidFill>
                  <a:srgbClr val="000000"/>
                </a:solidFill>
                <a:latin typeface="Garamond"/>
                <a:ea typeface="Garamond"/>
                <a:cs typeface="Garamond"/>
                <a:sym typeface="Garamond"/>
              </a:rPr>
            </a:br>
            <a:r>
              <a:rPr b="0" i="0" lang="en-US" sz="2800" u="none" cap="none" strike="noStrike">
                <a:solidFill>
                  <a:srgbClr val="000000"/>
                </a:solidFill>
                <a:latin typeface="Garamond"/>
                <a:ea typeface="Garamond"/>
                <a:cs typeface="Garamond"/>
                <a:sym typeface="Garamond"/>
              </a:rPr>
              <a:t>Azienda USL di Rimini. Anno 2005</a:t>
            </a:r>
          </a:p>
        </p:txBody>
      </p:sp>
      <p:grpSp>
        <p:nvGrpSpPr>
          <p:cNvPr id="492" name="Shape 492"/>
          <p:cNvGrpSpPr/>
          <p:nvPr/>
        </p:nvGrpSpPr>
        <p:grpSpPr>
          <a:xfrm>
            <a:off x="1042987" y="1296987"/>
            <a:ext cx="6984999" cy="4724400"/>
            <a:chOff x="1042987" y="1296987"/>
            <a:chExt cx="6984999" cy="4724400"/>
          </a:xfrm>
        </p:grpSpPr>
        <p:sp>
          <p:nvSpPr>
            <p:cNvPr id="493" name="Shape 493"/>
            <p:cNvSpPr txBox="1"/>
            <p:nvPr/>
          </p:nvSpPr>
          <p:spPr>
            <a:xfrm>
              <a:off x="4240212" y="4835525"/>
              <a:ext cx="1484312" cy="1185862"/>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3200" u="none">
                  <a:solidFill>
                    <a:srgbClr val="000000"/>
                  </a:solidFill>
                  <a:latin typeface="Garamond"/>
                  <a:ea typeface="Garamond"/>
                  <a:cs typeface="Garamond"/>
                  <a:sym typeface="Garamond"/>
                </a:rPr>
                <a:t>12,1%</a:t>
              </a:r>
            </a:p>
          </p:txBody>
        </p:sp>
        <p:sp>
          <p:nvSpPr>
            <p:cNvPr id="494" name="Shape 494"/>
            <p:cNvSpPr txBox="1"/>
            <p:nvPr/>
          </p:nvSpPr>
          <p:spPr>
            <a:xfrm>
              <a:off x="2700336" y="4835525"/>
              <a:ext cx="1539874" cy="1185862"/>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3200" u="none">
                  <a:solidFill>
                    <a:srgbClr val="000000"/>
                  </a:solidFill>
                  <a:latin typeface="Garamond"/>
                  <a:ea typeface="Garamond"/>
                  <a:cs typeface="Garamond"/>
                  <a:sym typeface="Garamond"/>
                </a:rPr>
                <a:t>5763</a:t>
              </a:r>
            </a:p>
          </p:txBody>
        </p:sp>
        <p:sp>
          <p:nvSpPr>
            <p:cNvPr id="495" name="Shape 495"/>
            <p:cNvSpPr txBox="1"/>
            <p:nvPr/>
          </p:nvSpPr>
          <p:spPr>
            <a:xfrm>
              <a:off x="1042987" y="4835525"/>
              <a:ext cx="1657350" cy="1185862"/>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1" i="0" lang="en-US" sz="2200" u="none">
                  <a:solidFill>
                    <a:srgbClr val="003300"/>
                  </a:solidFill>
                  <a:latin typeface="Garamond"/>
                  <a:ea typeface="Garamond"/>
                  <a:cs typeface="Garamond"/>
                  <a:sym typeface="Garamond"/>
                </a:rPr>
                <a:t>TOTALE</a:t>
              </a:r>
            </a:p>
          </p:txBody>
        </p:sp>
        <p:sp>
          <p:nvSpPr>
            <p:cNvPr id="496" name="Shape 496"/>
            <p:cNvSpPr txBox="1"/>
            <p:nvPr/>
          </p:nvSpPr>
          <p:spPr>
            <a:xfrm>
              <a:off x="4240212" y="3649662"/>
              <a:ext cx="1484312" cy="1185862"/>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3200" u="none">
                  <a:solidFill>
                    <a:srgbClr val="000000"/>
                  </a:solidFill>
                  <a:latin typeface="Garamond"/>
                  <a:ea typeface="Garamond"/>
                  <a:cs typeface="Garamond"/>
                  <a:sym typeface="Garamond"/>
                </a:rPr>
                <a:t>6,7%</a:t>
              </a:r>
            </a:p>
          </p:txBody>
        </p:sp>
        <p:sp>
          <p:nvSpPr>
            <p:cNvPr id="497" name="Shape 497"/>
            <p:cNvSpPr txBox="1"/>
            <p:nvPr/>
          </p:nvSpPr>
          <p:spPr>
            <a:xfrm>
              <a:off x="2700336" y="3649662"/>
              <a:ext cx="1539874" cy="1185862"/>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3200" u="none">
                  <a:solidFill>
                    <a:srgbClr val="000000"/>
                  </a:solidFill>
                  <a:latin typeface="Garamond"/>
                  <a:ea typeface="Garamond"/>
                  <a:cs typeface="Garamond"/>
                  <a:sym typeface="Garamond"/>
                </a:rPr>
                <a:t>3233</a:t>
              </a:r>
            </a:p>
          </p:txBody>
        </p:sp>
        <p:sp>
          <p:nvSpPr>
            <p:cNvPr id="498" name="Shape 498"/>
            <p:cNvSpPr txBox="1"/>
            <p:nvPr/>
          </p:nvSpPr>
          <p:spPr>
            <a:xfrm>
              <a:off x="1042987" y="3649662"/>
              <a:ext cx="1657350" cy="1185862"/>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200" u="none">
                  <a:solidFill>
                    <a:srgbClr val="003300"/>
                  </a:solidFill>
                  <a:latin typeface="Garamond"/>
                  <a:ea typeface="Garamond"/>
                  <a:cs typeface="Garamond"/>
                  <a:sym typeface="Garamond"/>
                </a:rPr>
                <a:t>TUTELA MINORI</a:t>
              </a:r>
            </a:p>
          </p:txBody>
        </p:sp>
        <p:sp>
          <p:nvSpPr>
            <p:cNvPr id="499" name="Shape 499"/>
            <p:cNvSpPr txBox="1"/>
            <p:nvPr/>
          </p:nvSpPr>
          <p:spPr>
            <a:xfrm>
              <a:off x="5724525" y="2463800"/>
              <a:ext cx="2303461" cy="3557586"/>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3200" u="none">
                  <a:solidFill>
                    <a:srgbClr val="000000"/>
                  </a:solidFill>
                  <a:latin typeface="Garamond"/>
                  <a:ea typeface="Garamond"/>
                  <a:cs typeface="Garamond"/>
                  <a:sym typeface="Garamond"/>
                </a:rPr>
                <a:t>48.256</a:t>
              </a:r>
            </a:p>
          </p:txBody>
        </p:sp>
        <p:sp>
          <p:nvSpPr>
            <p:cNvPr id="500" name="Shape 500"/>
            <p:cNvSpPr txBox="1"/>
            <p:nvPr/>
          </p:nvSpPr>
          <p:spPr>
            <a:xfrm>
              <a:off x="4240212" y="2463800"/>
              <a:ext cx="1484312" cy="1185862"/>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3200" u="none">
                  <a:solidFill>
                    <a:srgbClr val="000000"/>
                  </a:solidFill>
                  <a:latin typeface="Garamond"/>
                  <a:ea typeface="Garamond"/>
                  <a:cs typeface="Garamond"/>
                  <a:sym typeface="Garamond"/>
                </a:rPr>
                <a:t>5,4%</a:t>
              </a:r>
            </a:p>
          </p:txBody>
        </p:sp>
        <p:sp>
          <p:nvSpPr>
            <p:cNvPr id="501" name="Shape 501"/>
            <p:cNvSpPr txBox="1"/>
            <p:nvPr/>
          </p:nvSpPr>
          <p:spPr>
            <a:xfrm>
              <a:off x="2700336" y="2463800"/>
              <a:ext cx="1539874" cy="1185862"/>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3200" u="none">
                  <a:solidFill>
                    <a:srgbClr val="000000"/>
                  </a:solidFill>
                  <a:latin typeface="Garamond"/>
                  <a:ea typeface="Garamond"/>
                  <a:cs typeface="Garamond"/>
                  <a:sym typeface="Garamond"/>
                </a:rPr>
                <a:t>2530</a:t>
              </a:r>
            </a:p>
          </p:txBody>
        </p:sp>
        <p:sp>
          <p:nvSpPr>
            <p:cNvPr id="502" name="Shape 502"/>
            <p:cNvSpPr txBox="1"/>
            <p:nvPr/>
          </p:nvSpPr>
          <p:spPr>
            <a:xfrm>
              <a:off x="1042987" y="2463800"/>
              <a:ext cx="1657350" cy="1185862"/>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200" u="none">
                  <a:solidFill>
                    <a:srgbClr val="003300"/>
                  </a:solidFill>
                  <a:latin typeface="Garamond"/>
                  <a:ea typeface="Garamond"/>
                  <a:cs typeface="Garamond"/>
                  <a:sym typeface="Garamond"/>
                </a:rPr>
                <a:t>U.O. di NPI</a:t>
              </a:r>
            </a:p>
          </p:txBody>
        </p:sp>
        <p:sp>
          <p:nvSpPr>
            <p:cNvPr id="503" name="Shape 503"/>
            <p:cNvSpPr txBox="1"/>
            <p:nvPr/>
          </p:nvSpPr>
          <p:spPr>
            <a:xfrm>
              <a:off x="5724525" y="1296987"/>
              <a:ext cx="2303461" cy="1166811"/>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200" u="none">
                  <a:solidFill>
                    <a:srgbClr val="003300"/>
                  </a:solidFill>
                  <a:latin typeface="Garamond"/>
                  <a:ea typeface="Garamond"/>
                  <a:cs typeface="Garamond"/>
                  <a:sym typeface="Garamond"/>
                </a:rPr>
                <a:t>TOTALE popolazione 0 - 17</a:t>
              </a:r>
            </a:p>
          </p:txBody>
        </p:sp>
        <p:sp>
          <p:nvSpPr>
            <p:cNvPr id="504" name="Shape 504"/>
            <p:cNvSpPr txBox="1"/>
            <p:nvPr/>
          </p:nvSpPr>
          <p:spPr>
            <a:xfrm>
              <a:off x="4240212" y="1296987"/>
              <a:ext cx="1484312" cy="1166811"/>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200" u="none">
                  <a:solidFill>
                    <a:srgbClr val="003300"/>
                  </a:solidFill>
                  <a:latin typeface="Garamond"/>
                  <a:ea typeface="Garamond"/>
                  <a:cs typeface="Garamond"/>
                  <a:sym typeface="Garamond"/>
                </a:rPr>
                <a:t>%</a:t>
              </a:r>
            </a:p>
          </p:txBody>
        </p:sp>
        <p:sp>
          <p:nvSpPr>
            <p:cNvPr id="505" name="Shape 505"/>
            <p:cNvSpPr txBox="1"/>
            <p:nvPr/>
          </p:nvSpPr>
          <p:spPr>
            <a:xfrm>
              <a:off x="2700336" y="1296987"/>
              <a:ext cx="1539874" cy="1166811"/>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200" u="none">
                  <a:solidFill>
                    <a:srgbClr val="003300"/>
                  </a:solidFill>
                  <a:latin typeface="Garamond"/>
                  <a:ea typeface="Garamond"/>
                  <a:cs typeface="Garamond"/>
                  <a:sym typeface="Garamond"/>
                </a:rPr>
                <a:t>NUMERO UTENTI</a:t>
              </a:r>
            </a:p>
          </p:txBody>
        </p:sp>
        <p:sp>
          <p:nvSpPr>
            <p:cNvPr id="506" name="Shape 506"/>
            <p:cNvSpPr txBox="1"/>
            <p:nvPr/>
          </p:nvSpPr>
          <p:spPr>
            <a:xfrm>
              <a:off x="1042987" y="1296987"/>
              <a:ext cx="1657350" cy="1166811"/>
            </a:xfrm>
            <a:prstGeom prst="rect">
              <a:avLst/>
            </a:prstGeom>
            <a:solidFill>
              <a:schemeClr val="lt1">
                <a:alpha val="49803"/>
              </a:schemeClr>
            </a:solidFill>
            <a:ln>
              <a:noFill/>
            </a:ln>
          </p:spPr>
          <p:txBody>
            <a:bodyPr anchorCtr="0" anchor="ctr" bIns="46800" lIns="90000" rIns="90000" tIns="468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507" name="Shape 507"/>
            <p:cNvCxnSpPr/>
            <p:nvPr/>
          </p:nvCxnSpPr>
          <p:spPr>
            <a:xfrm>
              <a:off x="1042987" y="2463800"/>
              <a:ext cx="1657350" cy="0"/>
            </a:xfrm>
            <a:prstGeom prst="straightConnector1">
              <a:avLst/>
            </a:prstGeom>
            <a:noFill/>
            <a:ln cap="flat" cmpd="sng" w="12700">
              <a:solidFill>
                <a:schemeClr val="dk1"/>
              </a:solidFill>
              <a:prstDash val="solid"/>
              <a:miter/>
              <a:headEnd len="med" w="med" type="none"/>
              <a:tailEnd len="med" w="med" type="none"/>
            </a:ln>
          </p:spPr>
        </p:cxnSp>
        <p:cxnSp>
          <p:nvCxnSpPr>
            <p:cNvPr id="508" name="Shape 508"/>
            <p:cNvCxnSpPr/>
            <p:nvPr/>
          </p:nvCxnSpPr>
          <p:spPr>
            <a:xfrm>
              <a:off x="1042987" y="3649662"/>
              <a:ext cx="4681536" cy="0"/>
            </a:xfrm>
            <a:prstGeom prst="straightConnector1">
              <a:avLst/>
            </a:prstGeom>
            <a:noFill/>
            <a:ln cap="flat" cmpd="sng" w="12700">
              <a:solidFill>
                <a:schemeClr val="dk1"/>
              </a:solidFill>
              <a:prstDash val="solid"/>
              <a:miter/>
              <a:headEnd len="med" w="med" type="none"/>
              <a:tailEnd len="med" w="med" type="none"/>
            </a:ln>
          </p:spPr>
        </p:cxnSp>
        <p:cxnSp>
          <p:nvCxnSpPr>
            <p:cNvPr id="509" name="Shape 509"/>
            <p:cNvCxnSpPr/>
            <p:nvPr/>
          </p:nvCxnSpPr>
          <p:spPr>
            <a:xfrm>
              <a:off x="1042987" y="4835525"/>
              <a:ext cx="4681536" cy="0"/>
            </a:xfrm>
            <a:prstGeom prst="straightConnector1">
              <a:avLst/>
            </a:prstGeom>
            <a:noFill/>
            <a:ln cap="flat" cmpd="sng" w="12700">
              <a:solidFill>
                <a:schemeClr val="dk1"/>
              </a:solidFill>
              <a:prstDash val="solid"/>
              <a:miter/>
              <a:headEnd len="med" w="med" type="none"/>
              <a:tailEnd len="med" w="med" type="none"/>
            </a:ln>
          </p:spPr>
        </p:cxnSp>
        <p:cxnSp>
          <p:nvCxnSpPr>
            <p:cNvPr id="510" name="Shape 510"/>
            <p:cNvCxnSpPr/>
            <p:nvPr/>
          </p:nvCxnSpPr>
          <p:spPr>
            <a:xfrm>
              <a:off x="1042987" y="6021387"/>
              <a:ext cx="1657350" cy="0"/>
            </a:xfrm>
            <a:prstGeom prst="straightConnector1">
              <a:avLst/>
            </a:prstGeom>
            <a:noFill/>
            <a:ln cap="flat" cmpd="sng" w="28575">
              <a:solidFill>
                <a:schemeClr val="dk1"/>
              </a:solidFill>
              <a:prstDash val="solid"/>
              <a:miter/>
              <a:headEnd len="med" w="med" type="none"/>
              <a:tailEnd len="med" w="med" type="none"/>
            </a:ln>
          </p:spPr>
        </p:cxnSp>
        <p:cxnSp>
          <p:nvCxnSpPr>
            <p:cNvPr id="511" name="Shape 511"/>
            <p:cNvCxnSpPr/>
            <p:nvPr/>
          </p:nvCxnSpPr>
          <p:spPr>
            <a:xfrm>
              <a:off x="2700336" y="1296987"/>
              <a:ext cx="0" cy="1166811"/>
            </a:xfrm>
            <a:prstGeom prst="straightConnector1">
              <a:avLst/>
            </a:prstGeom>
            <a:noFill/>
            <a:ln cap="flat" cmpd="sng" w="12700">
              <a:solidFill>
                <a:schemeClr val="dk1"/>
              </a:solidFill>
              <a:prstDash val="solid"/>
              <a:miter/>
              <a:headEnd len="med" w="med" type="none"/>
              <a:tailEnd len="med" w="med" type="none"/>
            </a:ln>
          </p:spPr>
        </p:cxnSp>
        <p:cxnSp>
          <p:nvCxnSpPr>
            <p:cNvPr id="512" name="Shape 512"/>
            <p:cNvCxnSpPr/>
            <p:nvPr/>
          </p:nvCxnSpPr>
          <p:spPr>
            <a:xfrm>
              <a:off x="4240212" y="1296987"/>
              <a:ext cx="0" cy="4724400"/>
            </a:xfrm>
            <a:prstGeom prst="straightConnector1">
              <a:avLst/>
            </a:prstGeom>
            <a:noFill/>
            <a:ln cap="flat" cmpd="sng" w="12700">
              <a:solidFill>
                <a:schemeClr val="dk1"/>
              </a:solidFill>
              <a:prstDash val="solid"/>
              <a:miter/>
              <a:headEnd len="med" w="med" type="none"/>
              <a:tailEnd len="med" w="med" type="none"/>
            </a:ln>
          </p:spPr>
        </p:cxnSp>
        <p:cxnSp>
          <p:nvCxnSpPr>
            <p:cNvPr id="513" name="Shape 513"/>
            <p:cNvCxnSpPr/>
            <p:nvPr/>
          </p:nvCxnSpPr>
          <p:spPr>
            <a:xfrm>
              <a:off x="5724525" y="1296987"/>
              <a:ext cx="0" cy="4724400"/>
            </a:xfrm>
            <a:prstGeom prst="straightConnector1">
              <a:avLst/>
            </a:prstGeom>
            <a:noFill/>
            <a:ln cap="flat" cmpd="sng" w="12700">
              <a:solidFill>
                <a:schemeClr val="dk1"/>
              </a:solidFill>
              <a:prstDash val="solid"/>
              <a:miter/>
              <a:headEnd len="med" w="med" type="none"/>
              <a:tailEnd len="med" w="med" type="none"/>
            </a:ln>
          </p:spPr>
        </p:cxnSp>
        <p:cxnSp>
          <p:nvCxnSpPr>
            <p:cNvPr id="514" name="Shape 514"/>
            <p:cNvCxnSpPr/>
            <p:nvPr/>
          </p:nvCxnSpPr>
          <p:spPr>
            <a:xfrm>
              <a:off x="8027986" y="1296987"/>
              <a:ext cx="0" cy="1166811"/>
            </a:xfrm>
            <a:prstGeom prst="straightConnector1">
              <a:avLst/>
            </a:prstGeom>
            <a:noFill/>
            <a:ln cap="flat" cmpd="sng" w="28575">
              <a:solidFill>
                <a:schemeClr val="dk1"/>
              </a:solidFill>
              <a:prstDash val="solid"/>
              <a:miter/>
              <a:headEnd len="med" w="med" type="none"/>
              <a:tailEnd len="med" w="med" type="none"/>
            </a:ln>
          </p:spPr>
        </p:cxnSp>
        <p:cxnSp>
          <p:nvCxnSpPr>
            <p:cNvPr id="515" name="Shape 515"/>
            <p:cNvCxnSpPr/>
            <p:nvPr/>
          </p:nvCxnSpPr>
          <p:spPr>
            <a:xfrm>
              <a:off x="2700336" y="1296987"/>
              <a:ext cx="5327649" cy="0"/>
            </a:xfrm>
            <a:prstGeom prst="straightConnector1">
              <a:avLst/>
            </a:prstGeom>
            <a:noFill/>
            <a:ln cap="flat" cmpd="sng" w="28575">
              <a:solidFill>
                <a:schemeClr val="dk1"/>
              </a:solidFill>
              <a:prstDash val="solid"/>
              <a:miter/>
              <a:headEnd len="med" w="med" type="none"/>
              <a:tailEnd len="med" w="med" type="none"/>
            </a:ln>
          </p:spPr>
        </p:cxnSp>
        <p:cxnSp>
          <p:nvCxnSpPr>
            <p:cNvPr id="516" name="Shape 516"/>
            <p:cNvCxnSpPr/>
            <p:nvPr/>
          </p:nvCxnSpPr>
          <p:spPr>
            <a:xfrm>
              <a:off x="1042987" y="1296987"/>
              <a:ext cx="1657350" cy="0"/>
            </a:xfrm>
            <a:prstGeom prst="straightConnector1">
              <a:avLst/>
            </a:prstGeom>
            <a:noFill/>
            <a:ln cap="sq" cmpd="sng" w="28575">
              <a:solidFill>
                <a:schemeClr val="dk1"/>
              </a:solidFill>
              <a:prstDash val="solid"/>
              <a:miter/>
              <a:headEnd len="med" w="med" type="none"/>
              <a:tailEnd len="med" w="med" type="none"/>
            </a:ln>
          </p:spPr>
        </p:cxnSp>
        <p:cxnSp>
          <p:nvCxnSpPr>
            <p:cNvPr id="517" name="Shape 517"/>
            <p:cNvCxnSpPr/>
            <p:nvPr/>
          </p:nvCxnSpPr>
          <p:spPr>
            <a:xfrm>
              <a:off x="8027986" y="2463800"/>
              <a:ext cx="0" cy="3557586"/>
            </a:xfrm>
            <a:prstGeom prst="straightConnector1">
              <a:avLst/>
            </a:prstGeom>
            <a:noFill/>
            <a:ln cap="sq" cmpd="sng" w="28575">
              <a:solidFill>
                <a:schemeClr val="dk1"/>
              </a:solidFill>
              <a:prstDash val="solid"/>
              <a:miter/>
              <a:headEnd len="med" w="med" type="none"/>
              <a:tailEnd len="med" w="med" type="none"/>
            </a:ln>
          </p:spPr>
        </p:cxnSp>
        <p:cxnSp>
          <p:nvCxnSpPr>
            <p:cNvPr id="518" name="Shape 518"/>
            <p:cNvCxnSpPr/>
            <p:nvPr/>
          </p:nvCxnSpPr>
          <p:spPr>
            <a:xfrm>
              <a:off x="2700336" y="2463800"/>
              <a:ext cx="5327649" cy="0"/>
            </a:xfrm>
            <a:prstGeom prst="straightConnector1">
              <a:avLst/>
            </a:prstGeom>
            <a:noFill/>
            <a:ln cap="flat" cmpd="sng" w="28575">
              <a:solidFill>
                <a:schemeClr val="dk1"/>
              </a:solidFill>
              <a:prstDash val="solid"/>
              <a:miter/>
              <a:headEnd len="med" w="med" type="none"/>
              <a:tailEnd len="med" w="med" type="none"/>
            </a:ln>
          </p:spPr>
        </p:cxnSp>
        <p:cxnSp>
          <p:nvCxnSpPr>
            <p:cNvPr id="519" name="Shape 519"/>
            <p:cNvCxnSpPr/>
            <p:nvPr/>
          </p:nvCxnSpPr>
          <p:spPr>
            <a:xfrm>
              <a:off x="1042987" y="2463800"/>
              <a:ext cx="0" cy="3557586"/>
            </a:xfrm>
            <a:prstGeom prst="straightConnector1">
              <a:avLst/>
            </a:prstGeom>
            <a:noFill/>
            <a:ln cap="flat" cmpd="sng" w="28575">
              <a:solidFill>
                <a:schemeClr val="dk1"/>
              </a:solidFill>
              <a:prstDash val="solid"/>
              <a:miter/>
              <a:headEnd len="med" w="med" type="none"/>
              <a:tailEnd len="med" w="med" type="none"/>
            </a:ln>
          </p:spPr>
        </p:cxnSp>
        <p:cxnSp>
          <p:nvCxnSpPr>
            <p:cNvPr id="520" name="Shape 520"/>
            <p:cNvCxnSpPr/>
            <p:nvPr/>
          </p:nvCxnSpPr>
          <p:spPr>
            <a:xfrm>
              <a:off x="1042987" y="1296987"/>
              <a:ext cx="0" cy="1166811"/>
            </a:xfrm>
            <a:prstGeom prst="straightConnector1">
              <a:avLst/>
            </a:prstGeom>
            <a:noFill/>
            <a:ln cap="sq" cmpd="sng" w="28575">
              <a:solidFill>
                <a:schemeClr val="dk1"/>
              </a:solidFill>
              <a:prstDash val="solid"/>
              <a:miter/>
              <a:headEnd len="med" w="med" type="none"/>
              <a:tailEnd len="med" w="med" type="none"/>
            </a:ln>
          </p:spPr>
        </p:cxnSp>
        <p:cxnSp>
          <p:nvCxnSpPr>
            <p:cNvPr id="521" name="Shape 521"/>
            <p:cNvCxnSpPr/>
            <p:nvPr/>
          </p:nvCxnSpPr>
          <p:spPr>
            <a:xfrm>
              <a:off x="2700336" y="2463800"/>
              <a:ext cx="0" cy="3557586"/>
            </a:xfrm>
            <a:prstGeom prst="straightConnector1">
              <a:avLst/>
            </a:prstGeom>
            <a:noFill/>
            <a:ln cap="flat" cmpd="sng" w="28575">
              <a:solidFill>
                <a:schemeClr val="dk1"/>
              </a:solidFill>
              <a:prstDash val="solid"/>
              <a:miter/>
              <a:headEnd len="med" w="med" type="none"/>
              <a:tailEnd len="med" w="med" type="none"/>
            </a:ln>
          </p:spPr>
        </p:cxnSp>
        <p:cxnSp>
          <p:nvCxnSpPr>
            <p:cNvPr id="522" name="Shape 522"/>
            <p:cNvCxnSpPr/>
            <p:nvPr/>
          </p:nvCxnSpPr>
          <p:spPr>
            <a:xfrm>
              <a:off x="2700336" y="6021387"/>
              <a:ext cx="5327649" cy="0"/>
            </a:xfrm>
            <a:prstGeom prst="straightConnector1">
              <a:avLst/>
            </a:prstGeom>
            <a:noFill/>
            <a:ln cap="sq" cmpd="sng" w="28575">
              <a:solidFill>
                <a:schemeClr val="dk1"/>
              </a:solidFill>
              <a:prstDash val="solid"/>
              <a:miter/>
              <a:headEnd len="med" w="med" type="none"/>
              <a:tailEnd len="med" w="med" type="none"/>
            </a:ln>
          </p:spPr>
        </p:cxnSp>
      </p:grpSp>
      <p:sp>
        <p:nvSpPr>
          <p:cNvPr id="523" name="Shape 523"/>
          <p:cNvSpPr txBox="1"/>
          <p:nvPr/>
        </p:nvSpPr>
        <p:spPr>
          <a:xfrm>
            <a:off x="250825" y="6308725"/>
            <a:ext cx="8569325" cy="396874"/>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r>
              <a:rPr b="0" i="1" lang="en-US" sz="2000" u="none">
                <a:solidFill>
                  <a:schemeClr val="dk1"/>
                </a:solidFill>
                <a:latin typeface="Times New Roman"/>
                <a:ea typeface="Times New Roman"/>
                <a:cs typeface="Times New Roman"/>
                <a:sym typeface="Times New Roman"/>
              </a:rPr>
              <a:t>Fonte dei dati: </a:t>
            </a:r>
            <a:r>
              <a:rPr b="1" i="1" lang="en-US" sz="2000" u="none">
                <a:solidFill>
                  <a:schemeClr val="dk1"/>
                </a:solidFill>
                <a:latin typeface="Times New Roman"/>
                <a:ea typeface="Times New Roman"/>
                <a:cs typeface="Times New Roman"/>
                <a:sym typeface="Times New Roman"/>
              </a:rPr>
              <a:t>Sistemi informativi NPI e Servizio Tutela Minori; AUSL Rimini</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528" name="Shape 528"/>
        <p:cNvGrpSpPr/>
        <p:nvPr/>
      </p:nvGrpSpPr>
      <p:grpSpPr>
        <a:xfrm>
          <a:off x="0" y="0"/>
          <a:ext cx="0" cy="0"/>
          <a:chOff x="0" y="0"/>
          <a:chExt cx="0" cy="0"/>
        </a:xfrm>
      </p:grpSpPr>
      <p:sp>
        <p:nvSpPr>
          <p:cNvPr id="529" name="Shape 529"/>
          <p:cNvSpPr txBox="1"/>
          <p:nvPr>
            <p:ph type="title"/>
          </p:nvPr>
        </p:nvSpPr>
        <p:spPr>
          <a:xfrm>
            <a:off x="468312" y="76200"/>
            <a:ext cx="8280399" cy="1066799"/>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3200" u="none" cap="none" strike="noStrike">
                <a:solidFill>
                  <a:srgbClr val="000000"/>
                </a:solidFill>
                <a:latin typeface="Garamond"/>
                <a:ea typeface="Garamond"/>
                <a:cs typeface="Garamond"/>
                <a:sym typeface="Garamond"/>
              </a:rPr>
              <a:t>UTENTI TUTELA MINORI  </a:t>
            </a:r>
            <a:br>
              <a:rPr b="0" i="0" lang="en-US" sz="3200" u="none" cap="none" strike="noStrike">
                <a:solidFill>
                  <a:srgbClr val="000000"/>
                </a:solidFill>
                <a:latin typeface="Garamond"/>
                <a:ea typeface="Garamond"/>
                <a:cs typeface="Garamond"/>
                <a:sym typeface="Garamond"/>
              </a:rPr>
            </a:br>
            <a:r>
              <a:rPr b="0" i="0" lang="en-US" sz="2800" u="none" cap="none" strike="noStrike">
                <a:solidFill>
                  <a:srgbClr val="000000"/>
                </a:solidFill>
                <a:latin typeface="Garamond"/>
                <a:ea typeface="Garamond"/>
                <a:cs typeface="Garamond"/>
                <a:sym typeface="Garamond"/>
              </a:rPr>
              <a:t>Azienda USL - Distretto di Rimini. Anni 2001 - 2005</a:t>
            </a:r>
          </a:p>
        </p:txBody>
      </p:sp>
      <p:sp>
        <p:nvSpPr>
          <p:cNvPr id="530" name="Shape 530"/>
          <p:cNvSpPr txBox="1"/>
          <p:nvPr/>
        </p:nvSpPr>
        <p:spPr>
          <a:xfrm>
            <a:off x="250825" y="6308725"/>
            <a:ext cx="8569325" cy="396874"/>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r>
              <a:rPr b="0" i="1" lang="en-US" sz="2000" u="none">
                <a:solidFill>
                  <a:schemeClr val="dk1"/>
                </a:solidFill>
                <a:latin typeface="Times New Roman"/>
                <a:ea typeface="Times New Roman"/>
                <a:cs typeface="Times New Roman"/>
                <a:sym typeface="Times New Roman"/>
              </a:rPr>
              <a:t>Fonte dei dati:</a:t>
            </a:r>
            <a:r>
              <a:rPr b="1" i="1" lang="en-US" sz="2000" u="none">
                <a:solidFill>
                  <a:schemeClr val="dk1"/>
                </a:solidFill>
                <a:latin typeface="Times New Roman"/>
                <a:ea typeface="Times New Roman"/>
                <a:cs typeface="Times New Roman"/>
                <a:sym typeface="Times New Roman"/>
              </a:rPr>
              <a:t> Sistema informativo Servizio Tutela Minori; AUSL Rimini</a:t>
            </a:r>
          </a:p>
        </p:txBody>
      </p:sp>
      <p:grpSp>
        <p:nvGrpSpPr>
          <p:cNvPr id="531" name="Shape 531"/>
          <p:cNvGrpSpPr/>
          <p:nvPr/>
        </p:nvGrpSpPr>
        <p:grpSpPr>
          <a:xfrm>
            <a:off x="684212" y="1309687"/>
            <a:ext cx="7920037" cy="4711700"/>
            <a:chOff x="684212" y="1309687"/>
            <a:chExt cx="7920037" cy="4711700"/>
          </a:xfrm>
        </p:grpSpPr>
        <p:sp>
          <p:nvSpPr>
            <p:cNvPr id="532" name="Shape 532"/>
            <p:cNvSpPr txBox="1"/>
            <p:nvPr/>
          </p:nvSpPr>
          <p:spPr>
            <a:xfrm>
              <a:off x="6708775" y="1943100"/>
              <a:ext cx="1895474" cy="665161"/>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2239</a:t>
              </a:r>
            </a:p>
          </p:txBody>
        </p:sp>
        <p:sp>
          <p:nvSpPr>
            <p:cNvPr id="533" name="Shape 533"/>
            <p:cNvSpPr txBox="1"/>
            <p:nvPr/>
          </p:nvSpPr>
          <p:spPr>
            <a:xfrm>
              <a:off x="4810125" y="1943100"/>
              <a:ext cx="1898649" cy="665161"/>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1666</a:t>
              </a:r>
            </a:p>
          </p:txBody>
        </p:sp>
        <p:sp>
          <p:nvSpPr>
            <p:cNvPr id="534" name="Shape 534"/>
            <p:cNvSpPr txBox="1"/>
            <p:nvPr/>
          </p:nvSpPr>
          <p:spPr>
            <a:xfrm>
              <a:off x="684212" y="1943100"/>
              <a:ext cx="4125911" cy="665161"/>
            </a:xfrm>
            <a:prstGeom prst="rect">
              <a:avLst/>
            </a:prstGeom>
            <a:solidFill>
              <a:schemeClr val="lt1"/>
            </a:solidFill>
            <a:ln>
              <a:noFill/>
            </a:ln>
          </p:spPr>
          <p:txBody>
            <a:bodyPr anchorCtr="0" anchor="ctr" bIns="46800" lIns="90000" rIns="90000" tIns="46800">
              <a:noAutofit/>
            </a:bodyPr>
            <a:lstStyle/>
            <a:p>
              <a:pPr indent="0" lvl="0" marL="0" marR="0" rtl="0" algn="l">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UTENTI IN CARICO</a:t>
              </a:r>
            </a:p>
          </p:txBody>
        </p:sp>
        <p:sp>
          <p:nvSpPr>
            <p:cNvPr id="535" name="Shape 535"/>
            <p:cNvSpPr txBox="1"/>
            <p:nvPr/>
          </p:nvSpPr>
          <p:spPr>
            <a:xfrm>
              <a:off x="6708775" y="4654550"/>
              <a:ext cx="1895474" cy="665161"/>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3,0%</a:t>
              </a:r>
            </a:p>
          </p:txBody>
        </p:sp>
        <p:sp>
          <p:nvSpPr>
            <p:cNvPr id="536" name="Shape 536"/>
            <p:cNvSpPr txBox="1"/>
            <p:nvPr/>
          </p:nvSpPr>
          <p:spPr>
            <a:xfrm>
              <a:off x="4810125" y="4654550"/>
              <a:ext cx="1898649" cy="665161"/>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a:t>
              </a:r>
            </a:p>
          </p:txBody>
        </p:sp>
        <p:sp>
          <p:nvSpPr>
            <p:cNvPr id="537" name="Shape 537"/>
            <p:cNvSpPr txBox="1"/>
            <p:nvPr/>
          </p:nvSpPr>
          <p:spPr>
            <a:xfrm>
              <a:off x="684212" y="4654550"/>
              <a:ext cx="4125911" cy="665161"/>
            </a:xfrm>
            <a:prstGeom prst="rect">
              <a:avLst/>
            </a:prstGeom>
            <a:solidFill>
              <a:schemeClr val="lt1"/>
            </a:solidFill>
            <a:ln>
              <a:noFill/>
            </a:ln>
          </p:spPr>
          <p:txBody>
            <a:bodyPr anchorCtr="0" anchor="ctr" bIns="46800" lIns="90000" rIns="90000" tIns="46800">
              <a:noAutofit/>
            </a:bodyPr>
            <a:lstStyle/>
            <a:p>
              <a:pPr indent="0" lvl="0" marL="0" marR="0" rtl="0" algn="l">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DISAGIO FAMILIARE PSICHICO</a:t>
              </a:r>
            </a:p>
          </p:txBody>
        </p:sp>
        <p:sp>
          <p:nvSpPr>
            <p:cNvPr id="538" name="Shape 538"/>
            <p:cNvSpPr txBox="1"/>
            <p:nvPr/>
          </p:nvSpPr>
          <p:spPr>
            <a:xfrm>
              <a:off x="6708775" y="5319712"/>
              <a:ext cx="1895474" cy="701674"/>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1,0%</a:t>
              </a:r>
            </a:p>
          </p:txBody>
        </p:sp>
        <p:sp>
          <p:nvSpPr>
            <p:cNvPr id="539" name="Shape 539"/>
            <p:cNvSpPr txBox="1"/>
            <p:nvPr/>
          </p:nvSpPr>
          <p:spPr>
            <a:xfrm>
              <a:off x="4810125" y="5319712"/>
              <a:ext cx="1898649" cy="701674"/>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a:t>
              </a:r>
            </a:p>
          </p:txBody>
        </p:sp>
        <p:sp>
          <p:nvSpPr>
            <p:cNvPr id="540" name="Shape 540"/>
            <p:cNvSpPr txBox="1"/>
            <p:nvPr/>
          </p:nvSpPr>
          <p:spPr>
            <a:xfrm>
              <a:off x="684212" y="5319712"/>
              <a:ext cx="4125911" cy="701674"/>
            </a:xfrm>
            <a:prstGeom prst="rect">
              <a:avLst/>
            </a:prstGeom>
            <a:solidFill>
              <a:schemeClr val="lt1"/>
            </a:solidFill>
            <a:ln>
              <a:noFill/>
            </a:ln>
          </p:spPr>
          <p:txBody>
            <a:bodyPr anchorCtr="0" anchor="ctr" bIns="46800" lIns="90000" rIns="90000" tIns="46800">
              <a:noAutofit/>
            </a:bodyPr>
            <a:lstStyle/>
            <a:p>
              <a:pPr indent="0" lvl="0" marL="0" marR="0" rtl="0" algn="l">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DISAGIO FAMILIARE DIPENDENZE PATOLOGICHE</a:t>
              </a:r>
            </a:p>
          </p:txBody>
        </p:sp>
        <p:sp>
          <p:nvSpPr>
            <p:cNvPr id="541" name="Shape 541"/>
            <p:cNvSpPr txBox="1"/>
            <p:nvPr/>
          </p:nvSpPr>
          <p:spPr>
            <a:xfrm>
              <a:off x="6708775" y="1309687"/>
              <a:ext cx="1895474" cy="633412"/>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200" u="none">
                  <a:solidFill>
                    <a:srgbClr val="003300"/>
                  </a:solidFill>
                  <a:latin typeface="Garamond"/>
                  <a:ea typeface="Garamond"/>
                  <a:cs typeface="Garamond"/>
                  <a:sym typeface="Garamond"/>
                </a:rPr>
                <a:t>2005</a:t>
              </a:r>
            </a:p>
          </p:txBody>
        </p:sp>
        <p:sp>
          <p:nvSpPr>
            <p:cNvPr id="542" name="Shape 542"/>
            <p:cNvSpPr txBox="1"/>
            <p:nvPr/>
          </p:nvSpPr>
          <p:spPr>
            <a:xfrm>
              <a:off x="4810125" y="1309687"/>
              <a:ext cx="1898649" cy="633412"/>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200" u="none">
                  <a:solidFill>
                    <a:srgbClr val="003300"/>
                  </a:solidFill>
                  <a:latin typeface="Garamond"/>
                  <a:ea typeface="Garamond"/>
                  <a:cs typeface="Garamond"/>
                  <a:sym typeface="Garamond"/>
                </a:rPr>
                <a:t>2001</a:t>
              </a:r>
            </a:p>
          </p:txBody>
        </p:sp>
        <p:sp>
          <p:nvSpPr>
            <p:cNvPr id="543" name="Shape 543"/>
            <p:cNvSpPr txBox="1"/>
            <p:nvPr/>
          </p:nvSpPr>
          <p:spPr>
            <a:xfrm>
              <a:off x="684212" y="1309687"/>
              <a:ext cx="4125911" cy="633412"/>
            </a:xfrm>
            <a:prstGeom prst="rect">
              <a:avLst/>
            </a:prstGeom>
            <a:solidFill>
              <a:schemeClr val="lt1">
                <a:alpha val="49803"/>
              </a:schemeClr>
            </a:solidFill>
            <a:ln>
              <a:noFill/>
            </a:ln>
          </p:spPr>
          <p:txBody>
            <a:bodyPr anchorCtr="0" anchor="ctr" bIns="46800" lIns="90000" rIns="90000" tIns="468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44" name="Shape 544"/>
            <p:cNvSpPr txBox="1"/>
            <p:nvPr/>
          </p:nvSpPr>
          <p:spPr>
            <a:xfrm>
              <a:off x="6708775" y="3975100"/>
              <a:ext cx="1895474" cy="679449"/>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37,0%</a:t>
              </a:r>
            </a:p>
          </p:txBody>
        </p:sp>
        <p:sp>
          <p:nvSpPr>
            <p:cNvPr id="545" name="Shape 545"/>
            <p:cNvSpPr txBox="1"/>
            <p:nvPr/>
          </p:nvSpPr>
          <p:spPr>
            <a:xfrm>
              <a:off x="4810125" y="3975100"/>
              <a:ext cx="1898649" cy="679449"/>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26,0%</a:t>
              </a:r>
            </a:p>
          </p:txBody>
        </p:sp>
        <p:sp>
          <p:nvSpPr>
            <p:cNvPr id="546" name="Shape 546"/>
            <p:cNvSpPr txBox="1"/>
            <p:nvPr/>
          </p:nvSpPr>
          <p:spPr>
            <a:xfrm>
              <a:off x="684212" y="3975100"/>
              <a:ext cx="4125911" cy="679449"/>
            </a:xfrm>
            <a:prstGeom prst="rect">
              <a:avLst/>
            </a:prstGeom>
            <a:solidFill>
              <a:schemeClr val="lt1"/>
            </a:solidFill>
            <a:ln>
              <a:noFill/>
            </a:ln>
          </p:spPr>
          <p:txBody>
            <a:bodyPr anchorCtr="0" anchor="ctr" bIns="46800" lIns="90000" rIns="90000" tIns="46800">
              <a:noAutofit/>
            </a:bodyPr>
            <a:lstStyle/>
            <a:p>
              <a:pPr indent="0" lvl="0" marL="0" marR="0" rtl="0" algn="l">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PER DIFFICOLTA’ ECONOMICHE</a:t>
              </a:r>
            </a:p>
          </p:txBody>
        </p:sp>
        <p:sp>
          <p:nvSpPr>
            <p:cNvPr id="547" name="Shape 547"/>
            <p:cNvSpPr txBox="1"/>
            <p:nvPr/>
          </p:nvSpPr>
          <p:spPr>
            <a:xfrm>
              <a:off x="6708775" y="3309937"/>
              <a:ext cx="1895474" cy="665161"/>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38,0%</a:t>
              </a:r>
            </a:p>
          </p:txBody>
        </p:sp>
        <p:sp>
          <p:nvSpPr>
            <p:cNvPr id="548" name="Shape 548"/>
            <p:cNvSpPr txBox="1"/>
            <p:nvPr/>
          </p:nvSpPr>
          <p:spPr>
            <a:xfrm>
              <a:off x="4810125" y="3309937"/>
              <a:ext cx="1898649" cy="665161"/>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51,0%</a:t>
              </a:r>
            </a:p>
          </p:txBody>
        </p:sp>
        <p:sp>
          <p:nvSpPr>
            <p:cNvPr id="549" name="Shape 549"/>
            <p:cNvSpPr txBox="1"/>
            <p:nvPr/>
          </p:nvSpPr>
          <p:spPr>
            <a:xfrm>
              <a:off x="684212" y="3309937"/>
              <a:ext cx="4125911" cy="665161"/>
            </a:xfrm>
            <a:prstGeom prst="rect">
              <a:avLst/>
            </a:prstGeom>
            <a:solidFill>
              <a:schemeClr val="lt1"/>
            </a:solidFill>
            <a:ln>
              <a:noFill/>
            </a:ln>
          </p:spPr>
          <p:txBody>
            <a:bodyPr anchorCtr="0" anchor="ctr" bIns="46800" lIns="90000" rIns="90000" tIns="46800">
              <a:noAutofit/>
            </a:bodyPr>
            <a:lstStyle/>
            <a:p>
              <a:pPr indent="0" lvl="0" marL="0" marR="0" rtl="0" algn="l">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DISAGIO FAMILIARE</a:t>
              </a:r>
            </a:p>
          </p:txBody>
        </p:sp>
        <p:sp>
          <p:nvSpPr>
            <p:cNvPr id="550" name="Shape 550"/>
            <p:cNvSpPr txBox="1"/>
            <p:nvPr/>
          </p:nvSpPr>
          <p:spPr>
            <a:xfrm>
              <a:off x="6708775" y="2608261"/>
              <a:ext cx="1895474" cy="701674"/>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7,2%</a:t>
              </a:r>
            </a:p>
          </p:txBody>
        </p:sp>
        <p:sp>
          <p:nvSpPr>
            <p:cNvPr id="551" name="Shape 551"/>
            <p:cNvSpPr txBox="1"/>
            <p:nvPr/>
          </p:nvSpPr>
          <p:spPr>
            <a:xfrm>
              <a:off x="4810125" y="2608261"/>
              <a:ext cx="1898649" cy="701674"/>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6,2%</a:t>
              </a:r>
            </a:p>
          </p:txBody>
        </p:sp>
        <p:sp>
          <p:nvSpPr>
            <p:cNvPr id="552" name="Shape 552"/>
            <p:cNvSpPr txBox="1"/>
            <p:nvPr/>
          </p:nvSpPr>
          <p:spPr>
            <a:xfrm>
              <a:off x="684212" y="2608261"/>
              <a:ext cx="4125911" cy="701674"/>
            </a:xfrm>
            <a:prstGeom prst="rect">
              <a:avLst/>
            </a:prstGeom>
            <a:solidFill>
              <a:schemeClr val="lt1"/>
            </a:solidFill>
            <a:ln>
              <a:noFill/>
            </a:ln>
          </p:spPr>
          <p:txBody>
            <a:bodyPr anchorCtr="0" anchor="ctr" bIns="46800" lIns="90000" rIns="90000" tIns="46800">
              <a:noAutofit/>
            </a:bodyPr>
            <a:lstStyle/>
            <a:p>
              <a:pPr indent="0" lvl="0" marL="0" marR="0" rtl="0" algn="l">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 UTENTI SU POPOLAZIONE MINORILE</a:t>
              </a:r>
            </a:p>
          </p:txBody>
        </p:sp>
        <p:cxnSp>
          <p:nvCxnSpPr>
            <p:cNvPr id="553" name="Shape 553"/>
            <p:cNvCxnSpPr/>
            <p:nvPr/>
          </p:nvCxnSpPr>
          <p:spPr>
            <a:xfrm>
              <a:off x="684212" y="3309937"/>
              <a:ext cx="4125911" cy="0"/>
            </a:xfrm>
            <a:prstGeom prst="straightConnector1">
              <a:avLst/>
            </a:prstGeom>
            <a:noFill/>
            <a:ln cap="rnd" cmpd="sng" w="12700">
              <a:solidFill>
                <a:schemeClr val="dk1"/>
              </a:solidFill>
              <a:prstDash val="solid"/>
              <a:miter/>
              <a:headEnd len="med" w="med" type="none"/>
              <a:tailEnd len="med" w="med" type="none"/>
            </a:ln>
          </p:spPr>
        </p:cxnSp>
        <p:cxnSp>
          <p:nvCxnSpPr>
            <p:cNvPr id="554" name="Shape 554"/>
            <p:cNvCxnSpPr/>
            <p:nvPr/>
          </p:nvCxnSpPr>
          <p:spPr>
            <a:xfrm>
              <a:off x="684212" y="6021387"/>
              <a:ext cx="4125911" cy="0"/>
            </a:xfrm>
            <a:prstGeom prst="straightConnector1">
              <a:avLst/>
            </a:prstGeom>
            <a:noFill/>
            <a:ln cap="flat" cmpd="sng" w="28575">
              <a:solidFill>
                <a:schemeClr val="dk1"/>
              </a:solidFill>
              <a:prstDash val="solid"/>
              <a:miter/>
              <a:headEnd len="med" w="med" type="none"/>
              <a:tailEnd len="med" w="med" type="none"/>
            </a:ln>
          </p:spPr>
        </p:cxnSp>
        <p:cxnSp>
          <p:nvCxnSpPr>
            <p:cNvPr id="555" name="Shape 555"/>
            <p:cNvCxnSpPr/>
            <p:nvPr/>
          </p:nvCxnSpPr>
          <p:spPr>
            <a:xfrm>
              <a:off x="4810125" y="1309687"/>
              <a:ext cx="0" cy="633412"/>
            </a:xfrm>
            <a:prstGeom prst="straightConnector1">
              <a:avLst/>
            </a:prstGeom>
            <a:noFill/>
            <a:ln cap="flat" cmpd="sng" w="12700">
              <a:solidFill>
                <a:schemeClr val="dk1"/>
              </a:solidFill>
              <a:prstDash val="solid"/>
              <a:miter/>
              <a:headEnd len="med" w="med" type="none"/>
              <a:tailEnd len="med" w="med" type="none"/>
            </a:ln>
          </p:spPr>
        </p:cxnSp>
        <p:cxnSp>
          <p:nvCxnSpPr>
            <p:cNvPr id="556" name="Shape 556"/>
            <p:cNvCxnSpPr/>
            <p:nvPr/>
          </p:nvCxnSpPr>
          <p:spPr>
            <a:xfrm>
              <a:off x="6708775" y="1309687"/>
              <a:ext cx="0" cy="4711699"/>
            </a:xfrm>
            <a:prstGeom prst="straightConnector1">
              <a:avLst/>
            </a:prstGeom>
            <a:noFill/>
            <a:ln cap="flat" cmpd="sng" w="12700">
              <a:solidFill>
                <a:schemeClr val="dk1"/>
              </a:solidFill>
              <a:prstDash val="solid"/>
              <a:miter/>
              <a:headEnd len="med" w="med" type="none"/>
              <a:tailEnd len="med" w="med" type="none"/>
            </a:ln>
          </p:spPr>
        </p:cxnSp>
        <p:cxnSp>
          <p:nvCxnSpPr>
            <p:cNvPr id="557" name="Shape 557"/>
            <p:cNvCxnSpPr/>
            <p:nvPr/>
          </p:nvCxnSpPr>
          <p:spPr>
            <a:xfrm>
              <a:off x="8604250" y="1309687"/>
              <a:ext cx="0" cy="2665411"/>
            </a:xfrm>
            <a:prstGeom prst="straightConnector1">
              <a:avLst/>
            </a:prstGeom>
            <a:noFill/>
            <a:ln cap="flat" cmpd="sng" w="28575">
              <a:solidFill>
                <a:schemeClr val="dk1"/>
              </a:solidFill>
              <a:prstDash val="solid"/>
              <a:miter/>
              <a:headEnd len="med" w="med" type="none"/>
              <a:tailEnd len="med" w="med" type="none"/>
            </a:ln>
          </p:spPr>
        </p:cxnSp>
        <p:cxnSp>
          <p:nvCxnSpPr>
            <p:cNvPr id="558" name="Shape 558"/>
            <p:cNvCxnSpPr/>
            <p:nvPr/>
          </p:nvCxnSpPr>
          <p:spPr>
            <a:xfrm>
              <a:off x="4810125" y="1309687"/>
              <a:ext cx="3794124" cy="0"/>
            </a:xfrm>
            <a:prstGeom prst="straightConnector1">
              <a:avLst/>
            </a:prstGeom>
            <a:noFill/>
            <a:ln cap="flat" cmpd="sng" w="28575">
              <a:solidFill>
                <a:schemeClr val="dk1"/>
              </a:solidFill>
              <a:prstDash val="solid"/>
              <a:miter/>
              <a:headEnd len="med" w="med" type="none"/>
              <a:tailEnd len="med" w="med" type="none"/>
            </a:ln>
          </p:spPr>
        </p:cxnSp>
        <p:cxnSp>
          <p:nvCxnSpPr>
            <p:cNvPr id="559" name="Shape 559"/>
            <p:cNvCxnSpPr/>
            <p:nvPr/>
          </p:nvCxnSpPr>
          <p:spPr>
            <a:xfrm>
              <a:off x="684212" y="1309687"/>
              <a:ext cx="4125911" cy="0"/>
            </a:xfrm>
            <a:prstGeom prst="straightConnector1">
              <a:avLst/>
            </a:prstGeom>
            <a:noFill/>
            <a:ln cap="sq" cmpd="sng" w="28575">
              <a:solidFill>
                <a:schemeClr val="dk1"/>
              </a:solidFill>
              <a:prstDash val="solid"/>
              <a:miter/>
              <a:headEnd len="med" w="med" type="none"/>
              <a:tailEnd len="med" w="med" type="none"/>
            </a:ln>
          </p:spPr>
        </p:cxnSp>
        <p:cxnSp>
          <p:nvCxnSpPr>
            <p:cNvPr id="560" name="Shape 560"/>
            <p:cNvCxnSpPr/>
            <p:nvPr/>
          </p:nvCxnSpPr>
          <p:spPr>
            <a:xfrm>
              <a:off x="684212" y="3309937"/>
              <a:ext cx="0" cy="665161"/>
            </a:xfrm>
            <a:prstGeom prst="straightConnector1">
              <a:avLst/>
            </a:prstGeom>
            <a:noFill/>
            <a:ln cap="rnd" cmpd="sng" w="28575">
              <a:solidFill>
                <a:schemeClr val="dk1"/>
              </a:solidFill>
              <a:prstDash val="solid"/>
              <a:miter/>
              <a:headEnd len="med" w="med" type="none"/>
              <a:tailEnd len="med" w="med" type="none"/>
            </a:ln>
          </p:spPr>
        </p:cxnSp>
        <p:cxnSp>
          <p:nvCxnSpPr>
            <p:cNvPr id="561" name="Shape 561"/>
            <p:cNvCxnSpPr/>
            <p:nvPr/>
          </p:nvCxnSpPr>
          <p:spPr>
            <a:xfrm>
              <a:off x="684212" y="3975100"/>
              <a:ext cx="4125911" cy="0"/>
            </a:xfrm>
            <a:prstGeom prst="straightConnector1">
              <a:avLst/>
            </a:prstGeom>
            <a:noFill/>
            <a:ln cap="rnd" cmpd="sng" w="12700">
              <a:solidFill>
                <a:schemeClr val="dk1"/>
              </a:solidFill>
              <a:prstDash val="solid"/>
              <a:miter/>
              <a:headEnd len="med" w="med" type="none"/>
              <a:tailEnd len="med" w="med" type="none"/>
            </a:ln>
          </p:spPr>
        </p:cxnSp>
        <p:cxnSp>
          <p:nvCxnSpPr>
            <p:cNvPr id="562" name="Shape 562"/>
            <p:cNvCxnSpPr/>
            <p:nvPr/>
          </p:nvCxnSpPr>
          <p:spPr>
            <a:xfrm>
              <a:off x="684212" y="4654550"/>
              <a:ext cx="7920036" cy="0"/>
            </a:xfrm>
            <a:prstGeom prst="straightConnector1">
              <a:avLst/>
            </a:prstGeom>
            <a:noFill/>
            <a:ln cap="flat" cmpd="sng" w="12700">
              <a:solidFill>
                <a:schemeClr val="dk1"/>
              </a:solidFill>
              <a:prstDash val="solid"/>
              <a:miter/>
              <a:headEnd len="med" w="med" type="none"/>
              <a:tailEnd len="med" w="med" type="none"/>
            </a:ln>
          </p:spPr>
        </p:cxnSp>
        <p:cxnSp>
          <p:nvCxnSpPr>
            <p:cNvPr id="563" name="Shape 563"/>
            <p:cNvCxnSpPr/>
            <p:nvPr/>
          </p:nvCxnSpPr>
          <p:spPr>
            <a:xfrm>
              <a:off x="684212" y="3975100"/>
              <a:ext cx="0" cy="2046286"/>
            </a:xfrm>
            <a:prstGeom prst="straightConnector1">
              <a:avLst/>
            </a:prstGeom>
            <a:noFill/>
            <a:ln cap="flat" cmpd="sng" w="28575">
              <a:solidFill>
                <a:schemeClr val="dk1"/>
              </a:solidFill>
              <a:prstDash val="solid"/>
              <a:miter/>
              <a:headEnd len="med" w="med" type="none"/>
              <a:tailEnd len="med" w="med" type="none"/>
            </a:ln>
          </p:spPr>
        </p:cxnSp>
        <p:cxnSp>
          <p:nvCxnSpPr>
            <p:cNvPr id="564" name="Shape 564"/>
            <p:cNvCxnSpPr/>
            <p:nvPr/>
          </p:nvCxnSpPr>
          <p:spPr>
            <a:xfrm>
              <a:off x="684212" y="1309687"/>
              <a:ext cx="0" cy="2000250"/>
            </a:xfrm>
            <a:prstGeom prst="straightConnector1">
              <a:avLst/>
            </a:prstGeom>
            <a:noFill/>
            <a:ln cap="sq" cmpd="sng" w="28575">
              <a:solidFill>
                <a:schemeClr val="dk1"/>
              </a:solidFill>
              <a:prstDash val="solid"/>
              <a:miter/>
              <a:headEnd len="med" w="med" type="none"/>
              <a:tailEnd len="med" w="med" type="none"/>
            </a:ln>
          </p:spPr>
        </p:cxnSp>
        <p:cxnSp>
          <p:nvCxnSpPr>
            <p:cNvPr id="565" name="Shape 565"/>
            <p:cNvCxnSpPr/>
            <p:nvPr/>
          </p:nvCxnSpPr>
          <p:spPr>
            <a:xfrm>
              <a:off x="4810125" y="6021387"/>
              <a:ext cx="3794124" cy="0"/>
            </a:xfrm>
            <a:prstGeom prst="straightConnector1">
              <a:avLst/>
            </a:prstGeom>
            <a:noFill/>
            <a:ln cap="sq" cmpd="sng" w="28575">
              <a:solidFill>
                <a:schemeClr val="dk1"/>
              </a:solidFill>
              <a:prstDash val="solid"/>
              <a:miter/>
              <a:headEnd len="med" w="med" type="none"/>
              <a:tailEnd len="med" w="med" type="none"/>
            </a:ln>
          </p:spPr>
        </p:cxnSp>
        <p:cxnSp>
          <p:nvCxnSpPr>
            <p:cNvPr id="566" name="Shape 566"/>
            <p:cNvCxnSpPr/>
            <p:nvPr/>
          </p:nvCxnSpPr>
          <p:spPr>
            <a:xfrm>
              <a:off x="4810125" y="3309937"/>
              <a:ext cx="3794124" cy="0"/>
            </a:xfrm>
            <a:prstGeom prst="straightConnector1">
              <a:avLst/>
            </a:prstGeom>
            <a:noFill/>
            <a:ln cap="flat" cmpd="sng" w="12700">
              <a:solidFill>
                <a:schemeClr val="dk1"/>
              </a:solidFill>
              <a:prstDash val="solid"/>
              <a:miter/>
              <a:headEnd len="med" w="med" type="none"/>
              <a:tailEnd len="med" w="med" type="none"/>
            </a:ln>
          </p:spPr>
        </p:cxnSp>
        <p:cxnSp>
          <p:nvCxnSpPr>
            <p:cNvPr id="567" name="Shape 567"/>
            <p:cNvCxnSpPr/>
            <p:nvPr/>
          </p:nvCxnSpPr>
          <p:spPr>
            <a:xfrm>
              <a:off x="4810125" y="3975100"/>
              <a:ext cx="3794124" cy="0"/>
            </a:xfrm>
            <a:prstGeom prst="straightConnector1">
              <a:avLst/>
            </a:prstGeom>
            <a:noFill/>
            <a:ln cap="flat" cmpd="sng" w="12700">
              <a:solidFill>
                <a:schemeClr val="dk1"/>
              </a:solidFill>
              <a:prstDash val="solid"/>
              <a:miter/>
              <a:headEnd len="med" w="med" type="none"/>
              <a:tailEnd len="med" w="med" type="none"/>
            </a:ln>
          </p:spPr>
        </p:cxnSp>
        <p:cxnSp>
          <p:nvCxnSpPr>
            <p:cNvPr id="568" name="Shape 568"/>
            <p:cNvCxnSpPr/>
            <p:nvPr/>
          </p:nvCxnSpPr>
          <p:spPr>
            <a:xfrm>
              <a:off x="4810125" y="3975100"/>
              <a:ext cx="0" cy="2046286"/>
            </a:xfrm>
            <a:prstGeom prst="straightConnector1">
              <a:avLst/>
            </a:prstGeom>
            <a:noFill/>
            <a:ln cap="sq" cmpd="sng" w="28575">
              <a:solidFill>
                <a:schemeClr val="dk1"/>
              </a:solidFill>
              <a:prstDash val="solid"/>
              <a:miter/>
              <a:headEnd len="med" w="med" type="none"/>
              <a:tailEnd len="med" w="med" type="none"/>
            </a:ln>
          </p:spPr>
        </p:cxnSp>
        <p:cxnSp>
          <p:nvCxnSpPr>
            <p:cNvPr id="569" name="Shape 569"/>
            <p:cNvCxnSpPr/>
            <p:nvPr/>
          </p:nvCxnSpPr>
          <p:spPr>
            <a:xfrm>
              <a:off x="8604250" y="3975100"/>
              <a:ext cx="0" cy="2046286"/>
            </a:xfrm>
            <a:prstGeom prst="straightConnector1">
              <a:avLst/>
            </a:prstGeom>
            <a:noFill/>
            <a:ln cap="sq" cmpd="sng" w="28575">
              <a:solidFill>
                <a:schemeClr val="dk1"/>
              </a:solidFill>
              <a:prstDash val="solid"/>
              <a:miter/>
              <a:headEnd len="med" w="med" type="none"/>
              <a:tailEnd len="med" w="med" type="none"/>
            </a:ln>
          </p:spPr>
        </p:cxnSp>
        <p:cxnSp>
          <p:nvCxnSpPr>
            <p:cNvPr id="570" name="Shape 570"/>
            <p:cNvCxnSpPr/>
            <p:nvPr/>
          </p:nvCxnSpPr>
          <p:spPr>
            <a:xfrm>
              <a:off x="684212" y="1943100"/>
              <a:ext cx="4125911" cy="0"/>
            </a:xfrm>
            <a:prstGeom prst="straightConnector1">
              <a:avLst/>
            </a:prstGeom>
            <a:noFill/>
            <a:ln cap="flat" cmpd="sng" w="12700">
              <a:solidFill>
                <a:schemeClr val="dk1"/>
              </a:solidFill>
              <a:prstDash val="solid"/>
              <a:miter/>
              <a:headEnd len="med" w="med" type="none"/>
              <a:tailEnd len="med" w="med" type="none"/>
            </a:ln>
          </p:spPr>
        </p:cxnSp>
        <p:cxnSp>
          <p:nvCxnSpPr>
            <p:cNvPr id="571" name="Shape 571"/>
            <p:cNvCxnSpPr/>
            <p:nvPr/>
          </p:nvCxnSpPr>
          <p:spPr>
            <a:xfrm>
              <a:off x="4810125" y="1943100"/>
              <a:ext cx="3794124" cy="0"/>
            </a:xfrm>
            <a:prstGeom prst="straightConnector1">
              <a:avLst/>
            </a:prstGeom>
            <a:noFill/>
            <a:ln cap="flat" cmpd="sng" w="28575">
              <a:solidFill>
                <a:schemeClr val="dk1"/>
              </a:solidFill>
              <a:prstDash val="solid"/>
              <a:miter/>
              <a:headEnd len="med" w="med" type="none"/>
              <a:tailEnd len="med" w="med" type="none"/>
            </a:ln>
          </p:spPr>
        </p:cxnSp>
        <p:cxnSp>
          <p:nvCxnSpPr>
            <p:cNvPr id="572" name="Shape 572"/>
            <p:cNvCxnSpPr/>
            <p:nvPr/>
          </p:nvCxnSpPr>
          <p:spPr>
            <a:xfrm>
              <a:off x="684212" y="5319712"/>
              <a:ext cx="7920036" cy="0"/>
            </a:xfrm>
            <a:prstGeom prst="straightConnector1">
              <a:avLst/>
            </a:prstGeom>
            <a:noFill/>
            <a:ln cap="flat" cmpd="sng" w="12700">
              <a:solidFill>
                <a:schemeClr val="dk1"/>
              </a:solidFill>
              <a:prstDash val="solid"/>
              <a:miter/>
              <a:headEnd len="med" w="med" type="none"/>
              <a:tailEnd len="med" w="med" type="none"/>
            </a:ln>
          </p:spPr>
        </p:cxnSp>
        <p:cxnSp>
          <p:nvCxnSpPr>
            <p:cNvPr id="573" name="Shape 573"/>
            <p:cNvCxnSpPr/>
            <p:nvPr/>
          </p:nvCxnSpPr>
          <p:spPr>
            <a:xfrm>
              <a:off x="4810125" y="1943100"/>
              <a:ext cx="0" cy="2032000"/>
            </a:xfrm>
            <a:prstGeom prst="straightConnector1">
              <a:avLst/>
            </a:prstGeom>
            <a:noFill/>
            <a:ln cap="flat" cmpd="sng" w="28575">
              <a:solidFill>
                <a:schemeClr val="dk1"/>
              </a:solidFill>
              <a:prstDash val="solid"/>
              <a:miter/>
              <a:headEnd len="med" w="med" type="none"/>
              <a:tailEnd len="med" w="med" type="none"/>
            </a:ln>
          </p:spPr>
        </p:cxnSp>
        <p:cxnSp>
          <p:nvCxnSpPr>
            <p:cNvPr id="574" name="Shape 574"/>
            <p:cNvCxnSpPr/>
            <p:nvPr/>
          </p:nvCxnSpPr>
          <p:spPr>
            <a:xfrm>
              <a:off x="684212" y="2608261"/>
              <a:ext cx="7920036" cy="0"/>
            </a:xfrm>
            <a:prstGeom prst="straightConnector1">
              <a:avLst/>
            </a:prstGeom>
            <a:noFill/>
            <a:ln cap="flat" cmpd="sng" w="12700">
              <a:solidFill>
                <a:schemeClr val="dk1"/>
              </a:solidFill>
              <a:prstDash val="solid"/>
              <a:miter/>
              <a:headEnd len="med" w="med" type="none"/>
              <a:tailEnd len="med" w="med" type="none"/>
            </a:ln>
          </p:spPr>
        </p:cxnSp>
      </p:gr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579" name="Shape 579"/>
        <p:cNvGrpSpPr/>
        <p:nvPr/>
      </p:nvGrpSpPr>
      <p:grpSpPr>
        <a:xfrm>
          <a:off x="0" y="0"/>
          <a:ext cx="0" cy="0"/>
          <a:chOff x="0" y="0"/>
          <a:chExt cx="0" cy="0"/>
        </a:xfrm>
      </p:grpSpPr>
      <p:sp>
        <p:nvSpPr>
          <p:cNvPr id="580" name="Shape 580"/>
          <p:cNvSpPr txBox="1"/>
          <p:nvPr>
            <p:ph type="title"/>
          </p:nvPr>
        </p:nvSpPr>
        <p:spPr>
          <a:xfrm>
            <a:off x="684212" y="76200"/>
            <a:ext cx="7848599" cy="1066799"/>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3200" u="none" cap="none" strike="noStrike">
                <a:solidFill>
                  <a:srgbClr val="000000"/>
                </a:solidFill>
                <a:latin typeface="Garamond"/>
                <a:ea typeface="Garamond"/>
                <a:cs typeface="Garamond"/>
                <a:sym typeface="Garamond"/>
              </a:rPr>
              <a:t>UTENTI TUTELA MINORI  </a:t>
            </a:r>
            <a:br>
              <a:rPr b="0" i="0" lang="en-US" sz="3200" u="none" cap="none" strike="noStrike">
                <a:solidFill>
                  <a:srgbClr val="000000"/>
                </a:solidFill>
                <a:latin typeface="Garamond"/>
                <a:ea typeface="Garamond"/>
                <a:cs typeface="Garamond"/>
                <a:sym typeface="Garamond"/>
              </a:rPr>
            </a:br>
            <a:r>
              <a:rPr b="0" i="0" lang="en-US" sz="2800" u="none" cap="none" strike="noStrike">
                <a:solidFill>
                  <a:srgbClr val="000000"/>
                </a:solidFill>
                <a:latin typeface="Garamond"/>
                <a:ea typeface="Garamond"/>
                <a:cs typeface="Garamond"/>
                <a:sym typeface="Garamond"/>
              </a:rPr>
              <a:t>Azienda USL - Distretto di Rimini. Anni 2001 - 2005</a:t>
            </a:r>
          </a:p>
        </p:txBody>
      </p:sp>
      <p:grpSp>
        <p:nvGrpSpPr>
          <p:cNvPr id="581" name="Shape 581"/>
          <p:cNvGrpSpPr/>
          <p:nvPr/>
        </p:nvGrpSpPr>
        <p:grpSpPr>
          <a:xfrm>
            <a:off x="1143000" y="1633537"/>
            <a:ext cx="6781800" cy="4243387"/>
            <a:chOff x="1143000" y="1346200"/>
            <a:chExt cx="6781800" cy="4243387"/>
          </a:xfrm>
        </p:grpSpPr>
        <p:sp>
          <p:nvSpPr>
            <p:cNvPr id="582" name="Shape 582"/>
            <p:cNvSpPr txBox="1"/>
            <p:nvPr/>
          </p:nvSpPr>
          <p:spPr>
            <a:xfrm>
              <a:off x="6300787" y="1346200"/>
              <a:ext cx="1624011" cy="1347786"/>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200" u="none">
                  <a:solidFill>
                    <a:srgbClr val="003300"/>
                  </a:solidFill>
                  <a:latin typeface="Garamond"/>
                  <a:ea typeface="Garamond"/>
                  <a:cs typeface="Garamond"/>
                  <a:sym typeface="Garamond"/>
                </a:rPr>
                <a:t>2005</a:t>
              </a:r>
            </a:p>
          </p:txBody>
        </p:sp>
        <p:sp>
          <p:nvSpPr>
            <p:cNvPr id="583" name="Shape 583"/>
            <p:cNvSpPr txBox="1"/>
            <p:nvPr/>
          </p:nvSpPr>
          <p:spPr>
            <a:xfrm>
              <a:off x="4675187" y="1346200"/>
              <a:ext cx="1625599" cy="1347786"/>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200" u="none">
                  <a:solidFill>
                    <a:srgbClr val="003300"/>
                  </a:solidFill>
                  <a:latin typeface="Garamond"/>
                  <a:ea typeface="Garamond"/>
                  <a:cs typeface="Garamond"/>
                  <a:sym typeface="Garamond"/>
                </a:rPr>
                <a:t>2001</a:t>
              </a:r>
            </a:p>
          </p:txBody>
        </p:sp>
        <p:sp>
          <p:nvSpPr>
            <p:cNvPr id="584" name="Shape 584"/>
            <p:cNvSpPr txBox="1"/>
            <p:nvPr/>
          </p:nvSpPr>
          <p:spPr>
            <a:xfrm>
              <a:off x="1143000" y="1346200"/>
              <a:ext cx="3532187" cy="1347786"/>
            </a:xfrm>
            <a:prstGeom prst="rect">
              <a:avLst/>
            </a:prstGeom>
            <a:solidFill>
              <a:schemeClr val="lt1">
                <a:alpha val="49803"/>
              </a:schemeClr>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UTENTI IN CARICO</a:t>
              </a:r>
            </a:p>
          </p:txBody>
        </p:sp>
        <p:sp>
          <p:nvSpPr>
            <p:cNvPr id="585" name="Shape 585"/>
            <p:cNvSpPr txBox="1"/>
            <p:nvPr/>
          </p:nvSpPr>
          <p:spPr>
            <a:xfrm>
              <a:off x="6300787" y="2693986"/>
              <a:ext cx="1624011" cy="2895600"/>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40,4%</a:t>
              </a:r>
            </a:p>
          </p:txBody>
        </p:sp>
        <p:sp>
          <p:nvSpPr>
            <p:cNvPr id="586" name="Shape 586"/>
            <p:cNvSpPr txBox="1"/>
            <p:nvPr/>
          </p:nvSpPr>
          <p:spPr>
            <a:xfrm>
              <a:off x="4675187" y="2693986"/>
              <a:ext cx="1625599" cy="2895600"/>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21,9%</a:t>
              </a:r>
            </a:p>
          </p:txBody>
        </p:sp>
        <p:sp>
          <p:nvSpPr>
            <p:cNvPr id="587" name="Shape 587"/>
            <p:cNvSpPr txBox="1"/>
            <p:nvPr/>
          </p:nvSpPr>
          <p:spPr>
            <a:xfrm>
              <a:off x="1143000" y="2693986"/>
              <a:ext cx="3532187" cy="2895600"/>
            </a:xfrm>
            <a:prstGeom prst="rect">
              <a:avLst/>
            </a:prstGeom>
            <a:solidFill>
              <a:schemeClr val="lt1"/>
            </a:solidFill>
            <a:ln>
              <a:noFill/>
            </a:ln>
          </p:spPr>
          <p:txBody>
            <a:bodyPr anchorCtr="0" anchor="ctr" bIns="46800" lIns="90000" rIns="90000" tIns="46800">
              <a:noAutofit/>
            </a:bodyPr>
            <a:lstStyle/>
            <a:p>
              <a:pPr indent="0" lvl="0" marL="0" marR="0" rtl="0" algn="l">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PER DIFFICOLTA’ ECONOMICHE FASCIA DI ETA’ 0-6 ANNI</a:t>
              </a:r>
            </a:p>
          </p:txBody>
        </p:sp>
        <p:cxnSp>
          <p:nvCxnSpPr>
            <p:cNvPr id="588" name="Shape 588"/>
            <p:cNvCxnSpPr/>
            <p:nvPr/>
          </p:nvCxnSpPr>
          <p:spPr>
            <a:xfrm>
              <a:off x="1143000" y="5589587"/>
              <a:ext cx="3532187" cy="0"/>
            </a:xfrm>
            <a:prstGeom prst="straightConnector1">
              <a:avLst/>
            </a:prstGeom>
            <a:noFill/>
            <a:ln cap="flat" cmpd="sng" w="28575">
              <a:solidFill>
                <a:schemeClr val="dk1"/>
              </a:solidFill>
              <a:prstDash val="solid"/>
              <a:miter/>
              <a:headEnd len="med" w="med" type="none"/>
              <a:tailEnd len="med" w="med" type="none"/>
            </a:ln>
          </p:spPr>
        </p:cxnSp>
        <p:cxnSp>
          <p:nvCxnSpPr>
            <p:cNvPr id="589" name="Shape 589"/>
            <p:cNvCxnSpPr/>
            <p:nvPr/>
          </p:nvCxnSpPr>
          <p:spPr>
            <a:xfrm>
              <a:off x="4675187" y="1346200"/>
              <a:ext cx="0" cy="1347786"/>
            </a:xfrm>
            <a:prstGeom prst="straightConnector1">
              <a:avLst/>
            </a:prstGeom>
            <a:noFill/>
            <a:ln cap="flat" cmpd="sng" w="12700">
              <a:solidFill>
                <a:schemeClr val="dk1"/>
              </a:solidFill>
              <a:prstDash val="solid"/>
              <a:miter/>
              <a:headEnd len="med" w="med" type="none"/>
              <a:tailEnd len="med" w="med" type="none"/>
            </a:ln>
          </p:spPr>
        </p:cxnSp>
        <p:cxnSp>
          <p:nvCxnSpPr>
            <p:cNvPr id="590" name="Shape 590"/>
            <p:cNvCxnSpPr/>
            <p:nvPr/>
          </p:nvCxnSpPr>
          <p:spPr>
            <a:xfrm>
              <a:off x="6300787" y="1346200"/>
              <a:ext cx="0" cy="4243386"/>
            </a:xfrm>
            <a:prstGeom prst="straightConnector1">
              <a:avLst/>
            </a:prstGeom>
            <a:noFill/>
            <a:ln cap="flat" cmpd="sng" w="12700">
              <a:solidFill>
                <a:schemeClr val="dk1"/>
              </a:solidFill>
              <a:prstDash val="solid"/>
              <a:miter/>
              <a:headEnd len="med" w="med" type="none"/>
              <a:tailEnd len="med" w="med" type="none"/>
            </a:ln>
          </p:spPr>
        </p:cxnSp>
        <p:cxnSp>
          <p:nvCxnSpPr>
            <p:cNvPr id="591" name="Shape 591"/>
            <p:cNvCxnSpPr/>
            <p:nvPr/>
          </p:nvCxnSpPr>
          <p:spPr>
            <a:xfrm>
              <a:off x="7924800" y="1346200"/>
              <a:ext cx="0" cy="1347786"/>
            </a:xfrm>
            <a:prstGeom prst="straightConnector1">
              <a:avLst/>
            </a:prstGeom>
            <a:noFill/>
            <a:ln cap="flat" cmpd="sng" w="28575">
              <a:solidFill>
                <a:schemeClr val="dk1"/>
              </a:solidFill>
              <a:prstDash val="solid"/>
              <a:miter/>
              <a:headEnd len="med" w="med" type="none"/>
              <a:tailEnd len="med" w="med" type="none"/>
            </a:ln>
          </p:spPr>
        </p:cxnSp>
        <p:cxnSp>
          <p:nvCxnSpPr>
            <p:cNvPr id="592" name="Shape 592"/>
            <p:cNvCxnSpPr/>
            <p:nvPr/>
          </p:nvCxnSpPr>
          <p:spPr>
            <a:xfrm>
              <a:off x="4675187" y="1346200"/>
              <a:ext cx="3249612" cy="0"/>
            </a:xfrm>
            <a:prstGeom prst="straightConnector1">
              <a:avLst/>
            </a:prstGeom>
            <a:noFill/>
            <a:ln cap="flat" cmpd="sng" w="28575">
              <a:solidFill>
                <a:schemeClr val="dk1"/>
              </a:solidFill>
              <a:prstDash val="solid"/>
              <a:miter/>
              <a:headEnd len="med" w="med" type="none"/>
              <a:tailEnd len="med" w="med" type="none"/>
            </a:ln>
          </p:spPr>
        </p:cxnSp>
        <p:cxnSp>
          <p:nvCxnSpPr>
            <p:cNvPr id="593" name="Shape 593"/>
            <p:cNvCxnSpPr/>
            <p:nvPr/>
          </p:nvCxnSpPr>
          <p:spPr>
            <a:xfrm>
              <a:off x="1143000" y="1346200"/>
              <a:ext cx="3532187" cy="0"/>
            </a:xfrm>
            <a:prstGeom prst="straightConnector1">
              <a:avLst/>
            </a:prstGeom>
            <a:noFill/>
            <a:ln cap="sq" cmpd="sng" w="28575">
              <a:solidFill>
                <a:schemeClr val="dk1"/>
              </a:solidFill>
              <a:prstDash val="solid"/>
              <a:miter/>
              <a:headEnd len="med" w="med" type="none"/>
              <a:tailEnd len="med" w="med" type="none"/>
            </a:ln>
          </p:spPr>
        </p:cxnSp>
        <p:cxnSp>
          <p:nvCxnSpPr>
            <p:cNvPr id="594" name="Shape 594"/>
            <p:cNvCxnSpPr/>
            <p:nvPr/>
          </p:nvCxnSpPr>
          <p:spPr>
            <a:xfrm>
              <a:off x="1143000" y="2693986"/>
              <a:ext cx="0" cy="2895600"/>
            </a:xfrm>
            <a:prstGeom prst="straightConnector1">
              <a:avLst/>
            </a:prstGeom>
            <a:noFill/>
            <a:ln cap="flat" cmpd="sng" w="28575">
              <a:solidFill>
                <a:schemeClr val="dk1"/>
              </a:solidFill>
              <a:prstDash val="solid"/>
              <a:miter/>
              <a:headEnd len="med" w="med" type="none"/>
              <a:tailEnd len="med" w="med" type="none"/>
            </a:ln>
          </p:spPr>
        </p:cxnSp>
        <p:cxnSp>
          <p:nvCxnSpPr>
            <p:cNvPr id="595" name="Shape 595"/>
            <p:cNvCxnSpPr/>
            <p:nvPr/>
          </p:nvCxnSpPr>
          <p:spPr>
            <a:xfrm>
              <a:off x="4675187" y="5589587"/>
              <a:ext cx="3249612" cy="0"/>
            </a:xfrm>
            <a:prstGeom prst="straightConnector1">
              <a:avLst/>
            </a:prstGeom>
            <a:noFill/>
            <a:ln cap="sq" cmpd="sng" w="28575">
              <a:solidFill>
                <a:schemeClr val="dk1"/>
              </a:solidFill>
              <a:prstDash val="solid"/>
              <a:miter/>
              <a:headEnd len="med" w="med" type="none"/>
              <a:tailEnd len="med" w="med" type="none"/>
            </a:ln>
          </p:spPr>
        </p:cxnSp>
        <p:cxnSp>
          <p:nvCxnSpPr>
            <p:cNvPr id="596" name="Shape 596"/>
            <p:cNvCxnSpPr/>
            <p:nvPr/>
          </p:nvCxnSpPr>
          <p:spPr>
            <a:xfrm>
              <a:off x="1143000" y="2693986"/>
              <a:ext cx="3532187" cy="0"/>
            </a:xfrm>
            <a:prstGeom prst="straightConnector1">
              <a:avLst/>
            </a:prstGeom>
            <a:noFill/>
            <a:ln cap="flat" cmpd="sng" w="12700">
              <a:solidFill>
                <a:schemeClr val="dk1"/>
              </a:solidFill>
              <a:prstDash val="solid"/>
              <a:miter/>
              <a:headEnd len="med" w="med" type="none"/>
              <a:tailEnd len="med" w="med" type="none"/>
            </a:ln>
          </p:spPr>
        </p:cxnSp>
        <p:cxnSp>
          <p:nvCxnSpPr>
            <p:cNvPr id="597" name="Shape 597"/>
            <p:cNvCxnSpPr/>
            <p:nvPr/>
          </p:nvCxnSpPr>
          <p:spPr>
            <a:xfrm>
              <a:off x="4675187" y="2693986"/>
              <a:ext cx="3249612" cy="0"/>
            </a:xfrm>
            <a:prstGeom prst="straightConnector1">
              <a:avLst/>
            </a:prstGeom>
            <a:noFill/>
            <a:ln cap="flat" cmpd="sng" w="28575">
              <a:solidFill>
                <a:schemeClr val="dk1"/>
              </a:solidFill>
              <a:prstDash val="solid"/>
              <a:miter/>
              <a:headEnd len="med" w="med" type="none"/>
              <a:tailEnd len="med" w="med" type="none"/>
            </a:ln>
          </p:spPr>
        </p:cxnSp>
        <p:cxnSp>
          <p:nvCxnSpPr>
            <p:cNvPr id="598" name="Shape 598"/>
            <p:cNvCxnSpPr/>
            <p:nvPr/>
          </p:nvCxnSpPr>
          <p:spPr>
            <a:xfrm>
              <a:off x="1143000" y="1346200"/>
              <a:ext cx="0" cy="1347786"/>
            </a:xfrm>
            <a:prstGeom prst="straightConnector1">
              <a:avLst/>
            </a:prstGeom>
            <a:noFill/>
            <a:ln cap="sq" cmpd="sng" w="28575">
              <a:solidFill>
                <a:schemeClr val="dk1"/>
              </a:solidFill>
              <a:prstDash val="solid"/>
              <a:miter/>
              <a:headEnd len="med" w="med" type="none"/>
              <a:tailEnd len="med" w="med" type="none"/>
            </a:ln>
          </p:spPr>
        </p:cxnSp>
        <p:cxnSp>
          <p:nvCxnSpPr>
            <p:cNvPr id="599" name="Shape 599"/>
            <p:cNvCxnSpPr/>
            <p:nvPr/>
          </p:nvCxnSpPr>
          <p:spPr>
            <a:xfrm>
              <a:off x="4675187" y="2693986"/>
              <a:ext cx="0" cy="2895600"/>
            </a:xfrm>
            <a:prstGeom prst="straightConnector1">
              <a:avLst/>
            </a:prstGeom>
            <a:noFill/>
            <a:ln cap="sq" cmpd="sng" w="28575">
              <a:solidFill>
                <a:schemeClr val="dk1"/>
              </a:solidFill>
              <a:prstDash val="solid"/>
              <a:miter/>
              <a:headEnd len="med" w="med" type="none"/>
              <a:tailEnd len="med" w="med" type="none"/>
            </a:ln>
          </p:spPr>
        </p:cxnSp>
        <p:cxnSp>
          <p:nvCxnSpPr>
            <p:cNvPr id="600" name="Shape 600"/>
            <p:cNvCxnSpPr/>
            <p:nvPr/>
          </p:nvCxnSpPr>
          <p:spPr>
            <a:xfrm>
              <a:off x="7924800" y="2693986"/>
              <a:ext cx="0" cy="2895600"/>
            </a:xfrm>
            <a:prstGeom prst="straightConnector1">
              <a:avLst/>
            </a:prstGeom>
            <a:noFill/>
            <a:ln cap="sq" cmpd="sng" w="28575">
              <a:solidFill>
                <a:schemeClr val="dk1"/>
              </a:solidFill>
              <a:prstDash val="solid"/>
              <a:miter/>
              <a:headEnd len="med" w="med" type="none"/>
              <a:tailEnd len="med" w="med" type="none"/>
            </a:ln>
          </p:spPr>
        </p:cxnSp>
      </p:grpSp>
      <p:sp>
        <p:nvSpPr>
          <p:cNvPr id="601" name="Shape 601"/>
          <p:cNvSpPr txBox="1"/>
          <p:nvPr/>
        </p:nvSpPr>
        <p:spPr>
          <a:xfrm>
            <a:off x="250825" y="6308725"/>
            <a:ext cx="8569325" cy="396874"/>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r>
              <a:rPr b="0" i="1" lang="en-US" sz="2000" u="none">
                <a:solidFill>
                  <a:schemeClr val="dk1"/>
                </a:solidFill>
                <a:latin typeface="Times New Roman"/>
                <a:ea typeface="Times New Roman"/>
                <a:cs typeface="Times New Roman"/>
                <a:sym typeface="Times New Roman"/>
              </a:rPr>
              <a:t>Fonte dei dati:</a:t>
            </a:r>
            <a:r>
              <a:rPr b="1" i="1" lang="en-US" sz="2000" u="none">
                <a:solidFill>
                  <a:schemeClr val="dk1"/>
                </a:solidFill>
                <a:latin typeface="Times New Roman"/>
                <a:ea typeface="Times New Roman"/>
                <a:cs typeface="Times New Roman"/>
                <a:sym typeface="Times New Roman"/>
              </a:rPr>
              <a:t> Sistema informativo Servizio Tutela Minori; AUSL Rimini</a:t>
            </a: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606" name="Shape 606"/>
        <p:cNvGrpSpPr/>
        <p:nvPr/>
      </p:nvGrpSpPr>
      <p:grpSpPr>
        <a:xfrm>
          <a:off x="0" y="0"/>
          <a:ext cx="0" cy="0"/>
          <a:chOff x="0" y="0"/>
          <a:chExt cx="0" cy="0"/>
        </a:xfrm>
      </p:grpSpPr>
      <p:sp>
        <p:nvSpPr>
          <p:cNvPr id="607" name="Shape 607"/>
          <p:cNvSpPr txBox="1"/>
          <p:nvPr>
            <p:ph type="title"/>
          </p:nvPr>
        </p:nvSpPr>
        <p:spPr>
          <a:xfrm>
            <a:off x="684212" y="76200"/>
            <a:ext cx="7775575" cy="1066799"/>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3200" u="none" cap="none" strike="noStrike">
                <a:solidFill>
                  <a:srgbClr val="000000"/>
                </a:solidFill>
                <a:latin typeface="Garamond"/>
                <a:ea typeface="Garamond"/>
                <a:cs typeface="Garamond"/>
                <a:sym typeface="Garamond"/>
              </a:rPr>
              <a:t>UTENTI TUTELA MINORI  </a:t>
            </a:r>
            <a:br>
              <a:rPr b="0" i="0" lang="en-US" sz="3200" u="none" cap="none" strike="noStrike">
                <a:solidFill>
                  <a:srgbClr val="000000"/>
                </a:solidFill>
                <a:latin typeface="Garamond"/>
                <a:ea typeface="Garamond"/>
                <a:cs typeface="Garamond"/>
                <a:sym typeface="Garamond"/>
              </a:rPr>
            </a:br>
            <a:r>
              <a:rPr b="0" i="0" lang="en-US" sz="2800" u="none" cap="none" strike="noStrike">
                <a:solidFill>
                  <a:srgbClr val="000000"/>
                </a:solidFill>
                <a:latin typeface="Garamond"/>
                <a:ea typeface="Garamond"/>
                <a:cs typeface="Garamond"/>
                <a:sym typeface="Garamond"/>
              </a:rPr>
              <a:t>Azienda USL - Distretto di Rimini. Anni 2001 - 2005</a:t>
            </a:r>
          </a:p>
        </p:txBody>
      </p:sp>
      <p:grpSp>
        <p:nvGrpSpPr>
          <p:cNvPr id="608" name="Shape 608"/>
          <p:cNvGrpSpPr/>
          <p:nvPr/>
        </p:nvGrpSpPr>
        <p:grpSpPr>
          <a:xfrm>
            <a:off x="1143000" y="1700211"/>
            <a:ext cx="6781800" cy="3932238"/>
            <a:chOff x="1143000" y="1700211"/>
            <a:chExt cx="6781800" cy="3932238"/>
          </a:xfrm>
        </p:grpSpPr>
        <p:sp>
          <p:nvSpPr>
            <p:cNvPr id="609" name="Shape 609"/>
            <p:cNvSpPr txBox="1"/>
            <p:nvPr/>
          </p:nvSpPr>
          <p:spPr>
            <a:xfrm>
              <a:off x="6300787" y="4300537"/>
              <a:ext cx="1624011" cy="1331912"/>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47</a:t>
              </a:r>
            </a:p>
          </p:txBody>
        </p:sp>
        <p:sp>
          <p:nvSpPr>
            <p:cNvPr id="610" name="Shape 610"/>
            <p:cNvSpPr txBox="1"/>
            <p:nvPr/>
          </p:nvSpPr>
          <p:spPr>
            <a:xfrm>
              <a:off x="4675187" y="4300537"/>
              <a:ext cx="1625599" cy="1331912"/>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40</a:t>
              </a:r>
            </a:p>
          </p:txBody>
        </p:sp>
        <p:sp>
          <p:nvSpPr>
            <p:cNvPr id="611" name="Shape 611"/>
            <p:cNvSpPr txBox="1"/>
            <p:nvPr/>
          </p:nvSpPr>
          <p:spPr>
            <a:xfrm>
              <a:off x="1143000" y="4300537"/>
              <a:ext cx="3532187" cy="1331912"/>
            </a:xfrm>
            <a:prstGeom prst="rect">
              <a:avLst/>
            </a:prstGeom>
            <a:solidFill>
              <a:schemeClr val="lt1"/>
            </a:solidFill>
            <a:ln>
              <a:noFill/>
            </a:ln>
          </p:spPr>
          <p:txBody>
            <a:bodyPr anchorCtr="0" anchor="ctr" bIns="46800" lIns="90000" rIns="90000" tIns="46800">
              <a:noAutofit/>
            </a:bodyPr>
            <a:lstStyle/>
            <a:p>
              <a:pPr indent="0" lvl="0" marL="0" marR="0" rtl="0" algn="l">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NAZIONALITA’ PRESENTI</a:t>
              </a:r>
            </a:p>
          </p:txBody>
        </p:sp>
        <p:sp>
          <p:nvSpPr>
            <p:cNvPr id="612" name="Shape 612"/>
            <p:cNvSpPr txBox="1"/>
            <p:nvPr/>
          </p:nvSpPr>
          <p:spPr>
            <a:xfrm>
              <a:off x="6300787" y="2970211"/>
              <a:ext cx="1624011" cy="1330324"/>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35,8%</a:t>
              </a:r>
            </a:p>
          </p:txBody>
        </p:sp>
        <p:sp>
          <p:nvSpPr>
            <p:cNvPr id="613" name="Shape 613"/>
            <p:cNvSpPr txBox="1"/>
            <p:nvPr/>
          </p:nvSpPr>
          <p:spPr>
            <a:xfrm>
              <a:off x="4675187" y="2970211"/>
              <a:ext cx="1625599" cy="1330324"/>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23,4%</a:t>
              </a:r>
            </a:p>
          </p:txBody>
        </p:sp>
        <p:sp>
          <p:nvSpPr>
            <p:cNvPr id="614" name="Shape 614"/>
            <p:cNvSpPr txBox="1"/>
            <p:nvPr/>
          </p:nvSpPr>
          <p:spPr>
            <a:xfrm>
              <a:off x="1143000" y="2970211"/>
              <a:ext cx="3532187" cy="1330324"/>
            </a:xfrm>
            <a:prstGeom prst="rect">
              <a:avLst/>
            </a:prstGeom>
            <a:solidFill>
              <a:schemeClr val="lt1"/>
            </a:solidFill>
            <a:ln>
              <a:noFill/>
            </a:ln>
          </p:spPr>
          <p:txBody>
            <a:bodyPr anchorCtr="0" anchor="ctr" bIns="46800" lIns="90000" rIns="90000" tIns="46800">
              <a:noAutofit/>
            </a:bodyPr>
            <a:lstStyle/>
            <a:p>
              <a:pPr indent="0" lvl="0" marL="0" marR="0" rtl="0" algn="l">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MINORI IMMIGRATI </a:t>
              </a:r>
            </a:p>
          </p:txBody>
        </p:sp>
        <p:sp>
          <p:nvSpPr>
            <p:cNvPr id="615" name="Shape 615"/>
            <p:cNvSpPr txBox="1"/>
            <p:nvPr/>
          </p:nvSpPr>
          <p:spPr>
            <a:xfrm>
              <a:off x="6300787" y="1700211"/>
              <a:ext cx="1624011" cy="1270000"/>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200" u="none">
                  <a:solidFill>
                    <a:srgbClr val="003300"/>
                  </a:solidFill>
                  <a:latin typeface="Garamond"/>
                  <a:ea typeface="Garamond"/>
                  <a:cs typeface="Garamond"/>
                  <a:sym typeface="Garamond"/>
                </a:rPr>
                <a:t>2005</a:t>
              </a:r>
            </a:p>
          </p:txBody>
        </p:sp>
        <p:sp>
          <p:nvSpPr>
            <p:cNvPr id="616" name="Shape 616"/>
            <p:cNvSpPr txBox="1"/>
            <p:nvPr/>
          </p:nvSpPr>
          <p:spPr>
            <a:xfrm>
              <a:off x="4675187" y="1700211"/>
              <a:ext cx="1625599" cy="1270000"/>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200" u="none">
                  <a:solidFill>
                    <a:srgbClr val="003300"/>
                  </a:solidFill>
                  <a:latin typeface="Garamond"/>
                  <a:ea typeface="Garamond"/>
                  <a:cs typeface="Garamond"/>
                  <a:sym typeface="Garamond"/>
                </a:rPr>
                <a:t>2001</a:t>
              </a:r>
            </a:p>
          </p:txBody>
        </p:sp>
        <p:sp>
          <p:nvSpPr>
            <p:cNvPr id="617" name="Shape 617"/>
            <p:cNvSpPr txBox="1"/>
            <p:nvPr/>
          </p:nvSpPr>
          <p:spPr>
            <a:xfrm>
              <a:off x="1143000" y="1700211"/>
              <a:ext cx="3532187" cy="1270000"/>
            </a:xfrm>
            <a:prstGeom prst="rect">
              <a:avLst/>
            </a:prstGeom>
            <a:solidFill>
              <a:schemeClr val="lt1">
                <a:alpha val="49803"/>
              </a:schemeClr>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UTENTI IN CARICO</a:t>
              </a:r>
            </a:p>
          </p:txBody>
        </p:sp>
        <p:cxnSp>
          <p:nvCxnSpPr>
            <p:cNvPr id="618" name="Shape 618"/>
            <p:cNvCxnSpPr/>
            <p:nvPr/>
          </p:nvCxnSpPr>
          <p:spPr>
            <a:xfrm>
              <a:off x="1143000" y="5632450"/>
              <a:ext cx="6781800" cy="0"/>
            </a:xfrm>
            <a:prstGeom prst="straightConnector1">
              <a:avLst/>
            </a:prstGeom>
            <a:noFill/>
            <a:ln cap="sq" cmpd="sng" w="28575">
              <a:solidFill>
                <a:schemeClr val="dk1"/>
              </a:solidFill>
              <a:prstDash val="solid"/>
              <a:miter/>
              <a:headEnd len="med" w="med" type="none"/>
              <a:tailEnd len="med" w="med" type="none"/>
            </a:ln>
          </p:spPr>
        </p:cxnSp>
        <p:cxnSp>
          <p:nvCxnSpPr>
            <p:cNvPr id="619" name="Shape 619"/>
            <p:cNvCxnSpPr/>
            <p:nvPr/>
          </p:nvCxnSpPr>
          <p:spPr>
            <a:xfrm>
              <a:off x="4675187" y="1700211"/>
              <a:ext cx="0" cy="1270000"/>
            </a:xfrm>
            <a:prstGeom prst="straightConnector1">
              <a:avLst/>
            </a:prstGeom>
            <a:noFill/>
            <a:ln cap="flat" cmpd="sng" w="12700">
              <a:solidFill>
                <a:schemeClr val="dk1"/>
              </a:solidFill>
              <a:prstDash val="solid"/>
              <a:miter/>
              <a:headEnd len="med" w="med" type="none"/>
              <a:tailEnd len="med" w="med" type="none"/>
            </a:ln>
          </p:spPr>
        </p:cxnSp>
        <p:cxnSp>
          <p:nvCxnSpPr>
            <p:cNvPr id="620" name="Shape 620"/>
            <p:cNvCxnSpPr/>
            <p:nvPr/>
          </p:nvCxnSpPr>
          <p:spPr>
            <a:xfrm>
              <a:off x="6300787" y="1700211"/>
              <a:ext cx="0" cy="1270000"/>
            </a:xfrm>
            <a:prstGeom prst="straightConnector1">
              <a:avLst/>
            </a:prstGeom>
            <a:noFill/>
            <a:ln cap="flat" cmpd="sng" w="12700">
              <a:solidFill>
                <a:schemeClr val="dk1"/>
              </a:solidFill>
              <a:prstDash val="solid"/>
              <a:miter/>
              <a:headEnd len="med" w="med" type="none"/>
              <a:tailEnd len="med" w="med" type="none"/>
            </a:ln>
          </p:spPr>
        </p:cxnSp>
        <p:cxnSp>
          <p:nvCxnSpPr>
            <p:cNvPr id="621" name="Shape 621"/>
            <p:cNvCxnSpPr/>
            <p:nvPr/>
          </p:nvCxnSpPr>
          <p:spPr>
            <a:xfrm>
              <a:off x="7924800" y="1700211"/>
              <a:ext cx="0" cy="3932237"/>
            </a:xfrm>
            <a:prstGeom prst="straightConnector1">
              <a:avLst/>
            </a:prstGeom>
            <a:noFill/>
            <a:ln cap="flat" cmpd="sng" w="28575">
              <a:solidFill>
                <a:schemeClr val="dk1"/>
              </a:solidFill>
              <a:prstDash val="solid"/>
              <a:miter/>
              <a:headEnd len="med" w="med" type="none"/>
              <a:tailEnd len="med" w="med" type="none"/>
            </a:ln>
          </p:spPr>
        </p:cxnSp>
        <p:cxnSp>
          <p:nvCxnSpPr>
            <p:cNvPr id="622" name="Shape 622"/>
            <p:cNvCxnSpPr/>
            <p:nvPr/>
          </p:nvCxnSpPr>
          <p:spPr>
            <a:xfrm>
              <a:off x="4675187" y="1700211"/>
              <a:ext cx="3249612" cy="0"/>
            </a:xfrm>
            <a:prstGeom prst="straightConnector1">
              <a:avLst/>
            </a:prstGeom>
            <a:noFill/>
            <a:ln cap="flat" cmpd="sng" w="28575">
              <a:solidFill>
                <a:schemeClr val="dk1"/>
              </a:solidFill>
              <a:prstDash val="solid"/>
              <a:miter/>
              <a:headEnd len="med" w="med" type="none"/>
              <a:tailEnd len="med" w="med" type="none"/>
            </a:ln>
          </p:spPr>
        </p:cxnSp>
        <p:cxnSp>
          <p:nvCxnSpPr>
            <p:cNvPr id="623" name="Shape 623"/>
            <p:cNvCxnSpPr/>
            <p:nvPr/>
          </p:nvCxnSpPr>
          <p:spPr>
            <a:xfrm>
              <a:off x="1143000" y="1700211"/>
              <a:ext cx="3532187" cy="0"/>
            </a:xfrm>
            <a:prstGeom prst="straightConnector1">
              <a:avLst/>
            </a:prstGeom>
            <a:noFill/>
            <a:ln cap="sq" cmpd="sng" w="28575">
              <a:solidFill>
                <a:schemeClr val="dk1"/>
              </a:solidFill>
              <a:prstDash val="solid"/>
              <a:miter/>
              <a:headEnd len="med" w="med" type="none"/>
              <a:tailEnd len="med" w="med" type="none"/>
            </a:ln>
          </p:spPr>
        </p:cxnSp>
        <p:cxnSp>
          <p:nvCxnSpPr>
            <p:cNvPr id="624" name="Shape 624"/>
            <p:cNvCxnSpPr/>
            <p:nvPr/>
          </p:nvCxnSpPr>
          <p:spPr>
            <a:xfrm>
              <a:off x="1143000" y="2970211"/>
              <a:ext cx="0" cy="2662236"/>
            </a:xfrm>
            <a:prstGeom prst="straightConnector1">
              <a:avLst/>
            </a:prstGeom>
            <a:noFill/>
            <a:ln cap="flat" cmpd="sng" w="28575">
              <a:solidFill>
                <a:schemeClr val="dk1"/>
              </a:solidFill>
              <a:prstDash val="solid"/>
              <a:miter/>
              <a:headEnd len="med" w="med" type="none"/>
              <a:tailEnd len="med" w="med" type="none"/>
            </a:ln>
          </p:spPr>
        </p:cxnSp>
        <p:cxnSp>
          <p:nvCxnSpPr>
            <p:cNvPr id="625" name="Shape 625"/>
            <p:cNvCxnSpPr/>
            <p:nvPr/>
          </p:nvCxnSpPr>
          <p:spPr>
            <a:xfrm>
              <a:off x="1143000" y="2970211"/>
              <a:ext cx="3532187" cy="0"/>
            </a:xfrm>
            <a:prstGeom prst="straightConnector1">
              <a:avLst/>
            </a:prstGeom>
            <a:noFill/>
            <a:ln cap="rnd" cmpd="sng" w="12700">
              <a:solidFill>
                <a:schemeClr val="dk1"/>
              </a:solidFill>
              <a:prstDash val="solid"/>
              <a:miter/>
              <a:headEnd len="med" w="med" type="none"/>
              <a:tailEnd len="med" w="med" type="none"/>
            </a:ln>
          </p:spPr>
        </p:cxnSp>
        <p:cxnSp>
          <p:nvCxnSpPr>
            <p:cNvPr id="626" name="Shape 626"/>
            <p:cNvCxnSpPr/>
            <p:nvPr/>
          </p:nvCxnSpPr>
          <p:spPr>
            <a:xfrm>
              <a:off x="4675187" y="2970211"/>
              <a:ext cx="3249612" cy="0"/>
            </a:xfrm>
            <a:prstGeom prst="straightConnector1">
              <a:avLst/>
            </a:prstGeom>
            <a:noFill/>
            <a:ln cap="rnd" cmpd="sng" w="28575">
              <a:solidFill>
                <a:schemeClr val="dk1"/>
              </a:solidFill>
              <a:prstDash val="solid"/>
              <a:miter/>
              <a:headEnd len="med" w="med" type="none"/>
              <a:tailEnd len="med" w="med" type="none"/>
            </a:ln>
          </p:spPr>
        </p:cxnSp>
        <p:cxnSp>
          <p:nvCxnSpPr>
            <p:cNvPr id="627" name="Shape 627"/>
            <p:cNvCxnSpPr/>
            <p:nvPr/>
          </p:nvCxnSpPr>
          <p:spPr>
            <a:xfrm>
              <a:off x="4675187" y="2970211"/>
              <a:ext cx="0" cy="1330324"/>
            </a:xfrm>
            <a:prstGeom prst="straightConnector1">
              <a:avLst/>
            </a:prstGeom>
            <a:noFill/>
            <a:ln cap="rnd" cmpd="sng" w="28575">
              <a:solidFill>
                <a:schemeClr val="dk1"/>
              </a:solidFill>
              <a:prstDash val="solid"/>
              <a:miter/>
              <a:headEnd len="med" w="med" type="none"/>
              <a:tailEnd len="med" w="med" type="none"/>
            </a:ln>
          </p:spPr>
        </p:cxnSp>
        <p:cxnSp>
          <p:nvCxnSpPr>
            <p:cNvPr id="628" name="Shape 628"/>
            <p:cNvCxnSpPr/>
            <p:nvPr/>
          </p:nvCxnSpPr>
          <p:spPr>
            <a:xfrm>
              <a:off x="1143000" y="4300537"/>
              <a:ext cx="6781800" cy="0"/>
            </a:xfrm>
            <a:prstGeom prst="straightConnector1">
              <a:avLst/>
            </a:prstGeom>
            <a:noFill/>
            <a:ln cap="flat" cmpd="sng" w="12700">
              <a:solidFill>
                <a:schemeClr val="dk1"/>
              </a:solidFill>
              <a:prstDash val="solid"/>
              <a:miter/>
              <a:headEnd len="med" w="med" type="none"/>
              <a:tailEnd len="med" w="med" type="none"/>
            </a:ln>
          </p:spPr>
        </p:cxnSp>
        <p:cxnSp>
          <p:nvCxnSpPr>
            <p:cNvPr id="629" name="Shape 629"/>
            <p:cNvCxnSpPr/>
            <p:nvPr/>
          </p:nvCxnSpPr>
          <p:spPr>
            <a:xfrm>
              <a:off x="6300787" y="2970211"/>
              <a:ext cx="0" cy="1330324"/>
            </a:xfrm>
            <a:prstGeom prst="straightConnector1">
              <a:avLst/>
            </a:prstGeom>
            <a:noFill/>
            <a:ln cap="rnd" cmpd="sng" w="12700">
              <a:solidFill>
                <a:schemeClr val="dk1"/>
              </a:solidFill>
              <a:prstDash val="solid"/>
              <a:miter/>
              <a:headEnd len="med" w="med" type="none"/>
              <a:tailEnd len="med" w="med" type="none"/>
            </a:ln>
          </p:spPr>
        </p:cxnSp>
        <p:cxnSp>
          <p:nvCxnSpPr>
            <p:cNvPr id="630" name="Shape 630"/>
            <p:cNvCxnSpPr/>
            <p:nvPr/>
          </p:nvCxnSpPr>
          <p:spPr>
            <a:xfrm>
              <a:off x="6300787" y="4300537"/>
              <a:ext cx="0" cy="1331912"/>
            </a:xfrm>
            <a:prstGeom prst="straightConnector1">
              <a:avLst/>
            </a:prstGeom>
            <a:noFill/>
            <a:ln cap="flat" cmpd="sng" w="12700">
              <a:solidFill>
                <a:schemeClr val="dk1"/>
              </a:solidFill>
              <a:prstDash val="solid"/>
              <a:miter/>
              <a:headEnd len="med" w="med" type="none"/>
              <a:tailEnd len="med" w="med" type="none"/>
            </a:ln>
          </p:spPr>
        </p:cxnSp>
        <p:cxnSp>
          <p:nvCxnSpPr>
            <p:cNvPr id="631" name="Shape 631"/>
            <p:cNvCxnSpPr/>
            <p:nvPr/>
          </p:nvCxnSpPr>
          <p:spPr>
            <a:xfrm>
              <a:off x="4675187" y="4300537"/>
              <a:ext cx="0" cy="1331912"/>
            </a:xfrm>
            <a:prstGeom prst="straightConnector1">
              <a:avLst/>
            </a:prstGeom>
            <a:noFill/>
            <a:ln cap="sq" cmpd="sng" w="28575">
              <a:solidFill>
                <a:schemeClr val="dk1"/>
              </a:solidFill>
              <a:prstDash val="solid"/>
              <a:miter/>
              <a:headEnd len="med" w="med" type="none"/>
              <a:tailEnd len="med" w="med" type="none"/>
            </a:ln>
          </p:spPr>
        </p:cxnSp>
        <p:cxnSp>
          <p:nvCxnSpPr>
            <p:cNvPr id="632" name="Shape 632"/>
            <p:cNvCxnSpPr/>
            <p:nvPr/>
          </p:nvCxnSpPr>
          <p:spPr>
            <a:xfrm>
              <a:off x="1143000" y="1700211"/>
              <a:ext cx="0" cy="1270000"/>
            </a:xfrm>
            <a:prstGeom prst="straightConnector1">
              <a:avLst/>
            </a:prstGeom>
            <a:noFill/>
            <a:ln cap="sq" cmpd="sng" w="28575">
              <a:solidFill>
                <a:schemeClr val="dk1"/>
              </a:solidFill>
              <a:prstDash val="solid"/>
              <a:miter/>
              <a:headEnd len="med" w="med" type="none"/>
              <a:tailEnd len="med" w="med" type="none"/>
            </a:ln>
          </p:spPr>
        </p:cxnSp>
      </p:grpSp>
      <p:sp>
        <p:nvSpPr>
          <p:cNvPr id="633" name="Shape 633"/>
          <p:cNvSpPr txBox="1"/>
          <p:nvPr/>
        </p:nvSpPr>
        <p:spPr>
          <a:xfrm>
            <a:off x="250825" y="6308725"/>
            <a:ext cx="8569325" cy="396874"/>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r>
              <a:rPr b="0" i="1" lang="en-US" sz="2000" u="none">
                <a:solidFill>
                  <a:schemeClr val="dk1"/>
                </a:solidFill>
                <a:latin typeface="Times New Roman"/>
                <a:ea typeface="Times New Roman"/>
                <a:cs typeface="Times New Roman"/>
                <a:sym typeface="Times New Roman"/>
              </a:rPr>
              <a:t>Fonte dei dati:</a:t>
            </a:r>
            <a:r>
              <a:rPr b="1" i="1" lang="en-US" sz="2000" u="none">
                <a:solidFill>
                  <a:schemeClr val="dk1"/>
                </a:solidFill>
                <a:latin typeface="Times New Roman"/>
                <a:ea typeface="Times New Roman"/>
                <a:cs typeface="Times New Roman"/>
                <a:sym typeface="Times New Roman"/>
              </a:rPr>
              <a:t> Sistema informativo Servizio Tutela Minori; AUSL Rimini</a:t>
            </a: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638" name="Shape 638"/>
        <p:cNvGrpSpPr/>
        <p:nvPr/>
      </p:nvGrpSpPr>
      <p:grpSpPr>
        <a:xfrm>
          <a:off x="0" y="0"/>
          <a:ext cx="0" cy="0"/>
          <a:chOff x="0" y="0"/>
          <a:chExt cx="0" cy="0"/>
        </a:xfrm>
      </p:grpSpPr>
      <p:sp>
        <p:nvSpPr>
          <p:cNvPr id="639" name="Shape 639"/>
          <p:cNvSpPr txBox="1"/>
          <p:nvPr>
            <p:ph type="title"/>
          </p:nvPr>
        </p:nvSpPr>
        <p:spPr>
          <a:xfrm>
            <a:off x="684212" y="76200"/>
            <a:ext cx="7775575" cy="1066799"/>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3200" u="none" cap="none" strike="noStrike">
                <a:solidFill>
                  <a:srgbClr val="000000"/>
                </a:solidFill>
                <a:latin typeface="Garamond"/>
                <a:ea typeface="Garamond"/>
                <a:cs typeface="Garamond"/>
                <a:sym typeface="Garamond"/>
              </a:rPr>
              <a:t>UTENTI TUTELA MINORI  </a:t>
            </a:r>
            <a:br>
              <a:rPr b="0" i="0" lang="en-US" sz="3200" u="none" cap="none" strike="noStrike">
                <a:solidFill>
                  <a:srgbClr val="000000"/>
                </a:solidFill>
                <a:latin typeface="Garamond"/>
                <a:ea typeface="Garamond"/>
                <a:cs typeface="Garamond"/>
                <a:sym typeface="Garamond"/>
              </a:rPr>
            </a:br>
            <a:r>
              <a:rPr b="0" i="0" lang="en-US" sz="2800" u="none" cap="none" strike="noStrike">
                <a:solidFill>
                  <a:srgbClr val="000000"/>
                </a:solidFill>
                <a:latin typeface="Garamond"/>
                <a:ea typeface="Garamond"/>
                <a:cs typeface="Garamond"/>
                <a:sym typeface="Garamond"/>
              </a:rPr>
              <a:t>Azienda USL - Distretto di Rimini. Anni 2001 - 2005</a:t>
            </a:r>
          </a:p>
        </p:txBody>
      </p:sp>
      <p:grpSp>
        <p:nvGrpSpPr>
          <p:cNvPr id="640" name="Shape 640"/>
          <p:cNvGrpSpPr/>
          <p:nvPr/>
        </p:nvGrpSpPr>
        <p:grpSpPr>
          <a:xfrm>
            <a:off x="1143000" y="1296987"/>
            <a:ext cx="6781800" cy="4724400"/>
            <a:chOff x="1143000" y="1296987"/>
            <a:chExt cx="6781800" cy="4724400"/>
          </a:xfrm>
        </p:grpSpPr>
        <p:sp>
          <p:nvSpPr>
            <p:cNvPr id="641" name="Shape 641"/>
            <p:cNvSpPr txBox="1"/>
            <p:nvPr/>
          </p:nvSpPr>
          <p:spPr>
            <a:xfrm>
              <a:off x="6300787" y="4716462"/>
              <a:ext cx="1624011" cy="1304924"/>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1,2%</a:t>
              </a:r>
            </a:p>
          </p:txBody>
        </p:sp>
        <p:sp>
          <p:nvSpPr>
            <p:cNvPr id="642" name="Shape 642"/>
            <p:cNvSpPr txBox="1"/>
            <p:nvPr/>
          </p:nvSpPr>
          <p:spPr>
            <a:xfrm>
              <a:off x="4675187" y="4716462"/>
              <a:ext cx="1625599" cy="1304924"/>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1,1%</a:t>
              </a:r>
            </a:p>
          </p:txBody>
        </p:sp>
        <p:sp>
          <p:nvSpPr>
            <p:cNvPr id="643" name="Shape 643"/>
            <p:cNvSpPr txBox="1"/>
            <p:nvPr/>
          </p:nvSpPr>
          <p:spPr>
            <a:xfrm>
              <a:off x="1143000" y="4716462"/>
              <a:ext cx="3532187" cy="1304924"/>
            </a:xfrm>
            <a:prstGeom prst="rect">
              <a:avLst/>
            </a:prstGeom>
            <a:solidFill>
              <a:schemeClr val="lt1"/>
            </a:solidFill>
            <a:ln>
              <a:noFill/>
            </a:ln>
          </p:spPr>
          <p:txBody>
            <a:bodyPr anchorCtr="0" anchor="ctr" bIns="46800" lIns="90000" rIns="90000" tIns="46800">
              <a:noAutofit/>
            </a:bodyPr>
            <a:lstStyle/>
            <a:p>
              <a:pPr indent="0" lvl="0" marL="0" marR="0" rtl="0" algn="l">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 SULLA POPOLAZIONE MINORILE</a:t>
              </a:r>
            </a:p>
          </p:txBody>
        </p:sp>
        <p:sp>
          <p:nvSpPr>
            <p:cNvPr id="644" name="Shape 644"/>
            <p:cNvSpPr txBox="1"/>
            <p:nvPr/>
          </p:nvSpPr>
          <p:spPr>
            <a:xfrm>
              <a:off x="6300787" y="3417887"/>
              <a:ext cx="1624011" cy="1298575"/>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16,1%</a:t>
              </a:r>
            </a:p>
          </p:txBody>
        </p:sp>
        <p:sp>
          <p:nvSpPr>
            <p:cNvPr id="645" name="Shape 645"/>
            <p:cNvSpPr txBox="1"/>
            <p:nvPr/>
          </p:nvSpPr>
          <p:spPr>
            <a:xfrm>
              <a:off x="4675187" y="3417887"/>
              <a:ext cx="1625599" cy="1298575"/>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18,3%</a:t>
              </a:r>
            </a:p>
          </p:txBody>
        </p:sp>
        <p:sp>
          <p:nvSpPr>
            <p:cNvPr id="646" name="Shape 646"/>
            <p:cNvSpPr txBox="1"/>
            <p:nvPr/>
          </p:nvSpPr>
          <p:spPr>
            <a:xfrm>
              <a:off x="1143000" y="3417887"/>
              <a:ext cx="3532187" cy="1298575"/>
            </a:xfrm>
            <a:prstGeom prst="rect">
              <a:avLst/>
            </a:prstGeom>
            <a:solidFill>
              <a:schemeClr val="lt1"/>
            </a:solidFill>
            <a:ln>
              <a:noFill/>
            </a:ln>
          </p:spPr>
          <p:txBody>
            <a:bodyPr anchorCtr="0" anchor="ctr" bIns="46800" lIns="90000" rIns="90000" tIns="46800">
              <a:noAutofit/>
            </a:bodyPr>
            <a:lstStyle/>
            <a:p>
              <a:pPr indent="0" lvl="0" marL="0" marR="0" rtl="0" algn="l">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 SUI MINORI IN CARICO AL SERVIZIO</a:t>
              </a:r>
            </a:p>
          </p:txBody>
        </p:sp>
        <p:sp>
          <p:nvSpPr>
            <p:cNvPr id="647" name="Shape 647"/>
            <p:cNvSpPr txBox="1"/>
            <p:nvPr/>
          </p:nvSpPr>
          <p:spPr>
            <a:xfrm>
              <a:off x="6300787" y="2106611"/>
              <a:ext cx="1624011" cy="1311275"/>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362</a:t>
              </a:r>
            </a:p>
          </p:txBody>
        </p:sp>
        <p:sp>
          <p:nvSpPr>
            <p:cNvPr id="648" name="Shape 648"/>
            <p:cNvSpPr txBox="1"/>
            <p:nvPr/>
          </p:nvSpPr>
          <p:spPr>
            <a:xfrm>
              <a:off x="4675187" y="2106611"/>
              <a:ext cx="1625599" cy="1311275"/>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305</a:t>
              </a:r>
            </a:p>
          </p:txBody>
        </p:sp>
        <p:sp>
          <p:nvSpPr>
            <p:cNvPr id="649" name="Shape 649"/>
            <p:cNvSpPr txBox="1"/>
            <p:nvPr/>
          </p:nvSpPr>
          <p:spPr>
            <a:xfrm>
              <a:off x="1143000" y="2106611"/>
              <a:ext cx="3532187" cy="1311275"/>
            </a:xfrm>
            <a:prstGeom prst="rect">
              <a:avLst/>
            </a:prstGeom>
            <a:solidFill>
              <a:schemeClr val="lt1"/>
            </a:solidFill>
            <a:ln>
              <a:noFill/>
            </a:ln>
          </p:spPr>
          <p:txBody>
            <a:bodyPr anchorCtr="0" anchor="ctr" bIns="46800" lIns="90000" rIns="90000" tIns="46800">
              <a:noAutofit/>
            </a:bodyPr>
            <a:lstStyle/>
            <a:p>
              <a:pPr indent="0" lvl="0" marL="0" marR="0" rtl="0" algn="l">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MINORI IN CARICO SU PROVVEDIMENTO DELL’AUTORITA’ GIUDIZIARIA</a:t>
              </a:r>
            </a:p>
          </p:txBody>
        </p:sp>
        <p:sp>
          <p:nvSpPr>
            <p:cNvPr id="650" name="Shape 650"/>
            <p:cNvSpPr txBox="1"/>
            <p:nvPr/>
          </p:nvSpPr>
          <p:spPr>
            <a:xfrm>
              <a:off x="6300787" y="1296987"/>
              <a:ext cx="1624011" cy="809624"/>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200" u="none">
                  <a:solidFill>
                    <a:srgbClr val="003300"/>
                  </a:solidFill>
                  <a:latin typeface="Garamond"/>
                  <a:ea typeface="Garamond"/>
                  <a:cs typeface="Garamond"/>
                  <a:sym typeface="Garamond"/>
                </a:rPr>
                <a:t>2005</a:t>
              </a:r>
            </a:p>
          </p:txBody>
        </p:sp>
        <p:sp>
          <p:nvSpPr>
            <p:cNvPr id="651" name="Shape 651"/>
            <p:cNvSpPr txBox="1"/>
            <p:nvPr/>
          </p:nvSpPr>
          <p:spPr>
            <a:xfrm>
              <a:off x="4675187" y="1296987"/>
              <a:ext cx="1625599" cy="809624"/>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200" u="none">
                  <a:solidFill>
                    <a:srgbClr val="003300"/>
                  </a:solidFill>
                  <a:latin typeface="Garamond"/>
                  <a:ea typeface="Garamond"/>
                  <a:cs typeface="Garamond"/>
                  <a:sym typeface="Garamond"/>
                </a:rPr>
                <a:t>2001</a:t>
              </a:r>
            </a:p>
          </p:txBody>
        </p:sp>
        <p:sp>
          <p:nvSpPr>
            <p:cNvPr id="652" name="Shape 652"/>
            <p:cNvSpPr txBox="1"/>
            <p:nvPr/>
          </p:nvSpPr>
          <p:spPr>
            <a:xfrm>
              <a:off x="1143000" y="1296987"/>
              <a:ext cx="3532187" cy="809624"/>
            </a:xfrm>
            <a:prstGeom prst="rect">
              <a:avLst/>
            </a:prstGeom>
            <a:solidFill>
              <a:schemeClr val="lt1">
                <a:alpha val="49803"/>
              </a:schemeClr>
            </a:solidFill>
            <a:ln>
              <a:noFill/>
            </a:ln>
          </p:spPr>
          <p:txBody>
            <a:bodyPr anchorCtr="0" anchor="ctr" bIns="46800" lIns="90000" rIns="90000" tIns="468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653" name="Shape 653"/>
            <p:cNvCxnSpPr/>
            <p:nvPr/>
          </p:nvCxnSpPr>
          <p:spPr>
            <a:xfrm>
              <a:off x="1143000" y="6021387"/>
              <a:ext cx="6781800" cy="0"/>
            </a:xfrm>
            <a:prstGeom prst="straightConnector1">
              <a:avLst/>
            </a:prstGeom>
            <a:noFill/>
            <a:ln cap="sq" cmpd="sng" w="28575">
              <a:solidFill>
                <a:schemeClr val="dk1"/>
              </a:solidFill>
              <a:prstDash val="solid"/>
              <a:miter/>
              <a:headEnd len="med" w="med" type="none"/>
              <a:tailEnd len="med" w="med" type="none"/>
            </a:ln>
          </p:spPr>
        </p:cxnSp>
        <p:cxnSp>
          <p:nvCxnSpPr>
            <p:cNvPr id="654" name="Shape 654"/>
            <p:cNvCxnSpPr/>
            <p:nvPr/>
          </p:nvCxnSpPr>
          <p:spPr>
            <a:xfrm>
              <a:off x="4675187" y="1296987"/>
              <a:ext cx="0" cy="809624"/>
            </a:xfrm>
            <a:prstGeom prst="straightConnector1">
              <a:avLst/>
            </a:prstGeom>
            <a:noFill/>
            <a:ln cap="flat" cmpd="sng" w="12700">
              <a:solidFill>
                <a:schemeClr val="dk1"/>
              </a:solidFill>
              <a:prstDash val="solid"/>
              <a:miter/>
              <a:headEnd len="med" w="med" type="none"/>
              <a:tailEnd len="med" w="med" type="none"/>
            </a:ln>
          </p:spPr>
        </p:cxnSp>
        <p:cxnSp>
          <p:nvCxnSpPr>
            <p:cNvPr id="655" name="Shape 655"/>
            <p:cNvCxnSpPr/>
            <p:nvPr/>
          </p:nvCxnSpPr>
          <p:spPr>
            <a:xfrm>
              <a:off x="6300787" y="1296987"/>
              <a:ext cx="0" cy="809624"/>
            </a:xfrm>
            <a:prstGeom prst="straightConnector1">
              <a:avLst/>
            </a:prstGeom>
            <a:noFill/>
            <a:ln cap="flat" cmpd="sng" w="12700">
              <a:solidFill>
                <a:schemeClr val="dk1"/>
              </a:solidFill>
              <a:prstDash val="solid"/>
              <a:miter/>
              <a:headEnd len="med" w="med" type="none"/>
              <a:tailEnd len="med" w="med" type="none"/>
            </a:ln>
          </p:spPr>
        </p:cxnSp>
        <p:cxnSp>
          <p:nvCxnSpPr>
            <p:cNvPr id="656" name="Shape 656"/>
            <p:cNvCxnSpPr/>
            <p:nvPr/>
          </p:nvCxnSpPr>
          <p:spPr>
            <a:xfrm>
              <a:off x="7924800" y="1296987"/>
              <a:ext cx="0" cy="4724400"/>
            </a:xfrm>
            <a:prstGeom prst="straightConnector1">
              <a:avLst/>
            </a:prstGeom>
            <a:noFill/>
            <a:ln cap="flat" cmpd="sng" w="28575">
              <a:solidFill>
                <a:schemeClr val="dk1"/>
              </a:solidFill>
              <a:prstDash val="solid"/>
              <a:miter/>
              <a:headEnd len="med" w="med" type="none"/>
              <a:tailEnd len="med" w="med" type="none"/>
            </a:ln>
          </p:spPr>
        </p:cxnSp>
        <p:cxnSp>
          <p:nvCxnSpPr>
            <p:cNvPr id="657" name="Shape 657"/>
            <p:cNvCxnSpPr/>
            <p:nvPr/>
          </p:nvCxnSpPr>
          <p:spPr>
            <a:xfrm>
              <a:off x="4675187" y="1296987"/>
              <a:ext cx="3249612" cy="0"/>
            </a:xfrm>
            <a:prstGeom prst="straightConnector1">
              <a:avLst/>
            </a:prstGeom>
            <a:noFill/>
            <a:ln cap="flat" cmpd="sng" w="28575">
              <a:solidFill>
                <a:schemeClr val="dk1"/>
              </a:solidFill>
              <a:prstDash val="solid"/>
              <a:miter/>
              <a:headEnd len="med" w="med" type="none"/>
              <a:tailEnd len="med" w="med" type="none"/>
            </a:ln>
          </p:spPr>
        </p:cxnSp>
        <p:cxnSp>
          <p:nvCxnSpPr>
            <p:cNvPr id="658" name="Shape 658"/>
            <p:cNvCxnSpPr/>
            <p:nvPr/>
          </p:nvCxnSpPr>
          <p:spPr>
            <a:xfrm>
              <a:off x="1143000" y="1296987"/>
              <a:ext cx="3532187" cy="0"/>
            </a:xfrm>
            <a:prstGeom prst="straightConnector1">
              <a:avLst/>
            </a:prstGeom>
            <a:noFill/>
            <a:ln cap="sq" cmpd="sng" w="28575">
              <a:solidFill>
                <a:schemeClr val="dk1"/>
              </a:solidFill>
              <a:prstDash val="solid"/>
              <a:miter/>
              <a:headEnd len="med" w="med" type="none"/>
              <a:tailEnd len="med" w="med" type="none"/>
            </a:ln>
          </p:spPr>
        </p:cxnSp>
        <p:cxnSp>
          <p:nvCxnSpPr>
            <p:cNvPr id="659" name="Shape 659"/>
            <p:cNvCxnSpPr/>
            <p:nvPr/>
          </p:nvCxnSpPr>
          <p:spPr>
            <a:xfrm>
              <a:off x="1143000" y="2106611"/>
              <a:ext cx="0" cy="3914774"/>
            </a:xfrm>
            <a:prstGeom prst="straightConnector1">
              <a:avLst/>
            </a:prstGeom>
            <a:noFill/>
            <a:ln cap="flat" cmpd="sng" w="28575">
              <a:solidFill>
                <a:schemeClr val="dk1"/>
              </a:solidFill>
              <a:prstDash val="solid"/>
              <a:miter/>
              <a:headEnd len="med" w="med" type="none"/>
              <a:tailEnd len="med" w="med" type="none"/>
            </a:ln>
          </p:spPr>
        </p:cxnSp>
        <p:cxnSp>
          <p:nvCxnSpPr>
            <p:cNvPr id="660" name="Shape 660"/>
            <p:cNvCxnSpPr/>
            <p:nvPr/>
          </p:nvCxnSpPr>
          <p:spPr>
            <a:xfrm>
              <a:off x="1143000" y="2106611"/>
              <a:ext cx="3532187" cy="0"/>
            </a:xfrm>
            <a:prstGeom prst="straightConnector1">
              <a:avLst/>
            </a:prstGeom>
            <a:noFill/>
            <a:ln cap="rnd" cmpd="sng" w="12700">
              <a:solidFill>
                <a:schemeClr val="dk1"/>
              </a:solidFill>
              <a:prstDash val="solid"/>
              <a:miter/>
              <a:headEnd len="med" w="med" type="none"/>
              <a:tailEnd len="med" w="med" type="none"/>
            </a:ln>
          </p:spPr>
        </p:cxnSp>
        <p:cxnSp>
          <p:nvCxnSpPr>
            <p:cNvPr id="661" name="Shape 661"/>
            <p:cNvCxnSpPr/>
            <p:nvPr/>
          </p:nvCxnSpPr>
          <p:spPr>
            <a:xfrm>
              <a:off x="4675187" y="2106611"/>
              <a:ext cx="3249612" cy="0"/>
            </a:xfrm>
            <a:prstGeom prst="straightConnector1">
              <a:avLst/>
            </a:prstGeom>
            <a:noFill/>
            <a:ln cap="rnd" cmpd="sng" w="28575">
              <a:solidFill>
                <a:schemeClr val="dk1"/>
              </a:solidFill>
              <a:prstDash val="solid"/>
              <a:miter/>
              <a:headEnd len="med" w="med" type="none"/>
              <a:tailEnd len="med" w="med" type="none"/>
            </a:ln>
          </p:spPr>
        </p:cxnSp>
        <p:cxnSp>
          <p:nvCxnSpPr>
            <p:cNvPr id="662" name="Shape 662"/>
            <p:cNvCxnSpPr/>
            <p:nvPr/>
          </p:nvCxnSpPr>
          <p:spPr>
            <a:xfrm>
              <a:off x="4675187" y="2106611"/>
              <a:ext cx="0" cy="1311275"/>
            </a:xfrm>
            <a:prstGeom prst="straightConnector1">
              <a:avLst/>
            </a:prstGeom>
            <a:noFill/>
            <a:ln cap="rnd" cmpd="sng" w="28575">
              <a:solidFill>
                <a:schemeClr val="dk1"/>
              </a:solidFill>
              <a:prstDash val="solid"/>
              <a:miter/>
              <a:headEnd len="med" w="med" type="none"/>
              <a:tailEnd len="med" w="med" type="none"/>
            </a:ln>
          </p:spPr>
        </p:cxnSp>
        <p:cxnSp>
          <p:nvCxnSpPr>
            <p:cNvPr id="663" name="Shape 663"/>
            <p:cNvCxnSpPr/>
            <p:nvPr/>
          </p:nvCxnSpPr>
          <p:spPr>
            <a:xfrm>
              <a:off x="1143000" y="3417887"/>
              <a:ext cx="6781800" cy="0"/>
            </a:xfrm>
            <a:prstGeom prst="straightConnector1">
              <a:avLst/>
            </a:prstGeom>
            <a:noFill/>
            <a:ln cap="flat" cmpd="sng" w="12700">
              <a:solidFill>
                <a:schemeClr val="dk1"/>
              </a:solidFill>
              <a:prstDash val="solid"/>
              <a:miter/>
              <a:headEnd len="med" w="med" type="none"/>
              <a:tailEnd len="med" w="med" type="none"/>
            </a:ln>
          </p:spPr>
        </p:cxnSp>
        <p:cxnSp>
          <p:nvCxnSpPr>
            <p:cNvPr id="664" name="Shape 664"/>
            <p:cNvCxnSpPr/>
            <p:nvPr/>
          </p:nvCxnSpPr>
          <p:spPr>
            <a:xfrm>
              <a:off x="6300787" y="2106611"/>
              <a:ext cx="0" cy="1311275"/>
            </a:xfrm>
            <a:prstGeom prst="straightConnector1">
              <a:avLst/>
            </a:prstGeom>
            <a:noFill/>
            <a:ln cap="rnd" cmpd="sng" w="12700">
              <a:solidFill>
                <a:schemeClr val="dk1"/>
              </a:solidFill>
              <a:prstDash val="solid"/>
              <a:miter/>
              <a:headEnd len="med" w="med" type="none"/>
              <a:tailEnd len="med" w="med" type="none"/>
            </a:ln>
          </p:spPr>
        </p:cxnSp>
        <p:cxnSp>
          <p:nvCxnSpPr>
            <p:cNvPr id="665" name="Shape 665"/>
            <p:cNvCxnSpPr/>
            <p:nvPr/>
          </p:nvCxnSpPr>
          <p:spPr>
            <a:xfrm>
              <a:off x="6300787" y="3417887"/>
              <a:ext cx="0" cy="2603499"/>
            </a:xfrm>
            <a:prstGeom prst="straightConnector1">
              <a:avLst/>
            </a:prstGeom>
            <a:noFill/>
            <a:ln cap="flat" cmpd="sng" w="12700">
              <a:solidFill>
                <a:schemeClr val="dk1"/>
              </a:solidFill>
              <a:prstDash val="solid"/>
              <a:miter/>
              <a:headEnd len="med" w="med" type="none"/>
              <a:tailEnd len="med" w="med" type="none"/>
            </a:ln>
          </p:spPr>
        </p:cxnSp>
        <p:cxnSp>
          <p:nvCxnSpPr>
            <p:cNvPr id="666" name="Shape 666"/>
            <p:cNvCxnSpPr/>
            <p:nvPr/>
          </p:nvCxnSpPr>
          <p:spPr>
            <a:xfrm>
              <a:off x="4675187" y="3417887"/>
              <a:ext cx="0" cy="2603499"/>
            </a:xfrm>
            <a:prstGeom prst="straightConnector1">
              <a:avLst/>
            </a:prstGeom>
            <a:noFill/>
            <a:ln cap="sq" cmpd="sng" w="28575">
              <a:solidFill>
                <a:schemeClr val="dk1"/>
              </a:solidFill>
              <a:prstDash val="solid"/>
              <a:miter/>
              <a:headEnd len="med" w="med" type="none"/>
              <a:tailEnd len="med" w="med" type="none"/>
            </a:ln>
          </p:spPr>
        </p:cxnSp>
        <p:cxnSp>
          <p:nvCxnSpPr>
            <p:cNvPr id="667" name="Shape 667"/>
            <p:cNvCxnSpPr/>
            <p:nvPr/>
          </p:nvCxnSpPr>
          <p:spPr>
            <a:xfrm>
              <a:off x="1143000" y="1296987"/>
              <a:ext cx="0" cy="809624"/>
            </a:xfrm>
            <a:prstGeom prst="straightConnector1">
              <a:avLst/>
            </a:prstGeom>
            <a:noFill/>
            <a:ln cap="sq" cmpd="sng" w="28575">
              <a:solidFill>
                <a:schemeClr val="dk1"/>
              </a:solidFill>
              <a:prstDash val="solid"/>
              <a:miter/>
              <a:headEnd len="med" w="med" type="none"/>
              <a:tailEnd len="med" w="med" type="none"/>
            </a:ln>
          </p:spPr>
        </p:cxnSp>
        <p:cxnSp>
          <p:nvCxnSpPr>
            <p:cNvPr id="668" name="Shape 668"/>
            <p:cNvCxnSpPr/>
            <p:nvPr/>
          </p:nvCxnSpPr>
          <p:spPr>
            <a:xfrm>
              <a:off x="1143000" y="4716462"/>
              <a:ext cx="6781800" cy="0"/>
            </a:xfrm>
            <a:prstGeom prst="straightConnector1">
              <a:avLst/>
            </a:prstGeom>
            <a:noFill/>
            <a:ln cap="flat" cmpd="sng" w="12700">
              <a:solidFill>
                <a:schemeClr val="dk1"/>
              </a:solidFill>
              <a:prstDash val="solid"/>
              <a:miter/>
              <a:headEnd len="med" w="med" type="none"/>
              <a:tailEnd len="med" w="med" type="none"/>
            </a:ln>
          </p:spPr>
        </p:cxnSp>
      </p:grpSp>
      <p:sp>
        <p:nvSpPr>
          <p:cNvPr id="669" name="Shape 669"/>
          <p:cNvSpPr txBox="1"/>
          <p:nvPr/>
        </p:nvSpPr>
        <p:spPr>
          <a:xfrm>
            <a:off x="250825" y="6308725"/>
            <a:ext cx="8569325" cy="396874"/>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r>
              <a:rPr b="0" i="1" lang="en-US" sz="2000" u="none">
                <a:solidFill>
                  <a:schemeClr val="dk1"/>
                </a:solidFill>
                <a:latin typeface="Times New Roman"/>
                <a:ea typeface="Times New Roman"/>
                <a:cs typeface="Times New Roman"/>
                <a:sym typeface="Times New Roman"/>
              </a:rPr>
              <a:t>Fonte dei dati:</a:t>
            </a:r>
            <a:r>
              <a:rPr b="1" i="1" lang="en-US" sz="2000" u="none">
                <a:solidFill>
                  <a:schemeClr val="dk1"/>
                </a:solidFill>
                <a:latin typeface="Times New Roman"/>
                <a:ea typeface="Times New Roman"/>
                <a:cs typeface="Times New Roman"/>
                <a:sym typeface="Times New Roman"/>
              </a:rPr>
              <a:t> Sistema informativo Servizio Tutela Minori; AUSL Rimini</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674" name="Shape 674"/>
        <p:cNvGrpSpPr/>
        <p:nvPr/>
      </p:nvGrpSpPr>
      <p:grpSpPr>
        <a:xfrm>
          <a:off x="0" y="0"/>
          <a:ext cx="0" cy="0"/>
          <a:chOff x="0" y="0"/>
          <a:chExt cx="0" cy="0"/>
        </a:xfrm>
      </p:grpSpPr>
      <p:sp>
        <p:nvSpPr>
          <p:cNvPr id="675" name="Shape 675"/>
          <p:cNvSpPr txBox="1"/>
          <p:nvPr>
            <p:ph type="title"/>
          </p:nvPr>
        </p:nvSpPr>
        <p:spPr>
          <a:xfrm>
            <a:off x="1143000" y="76200"/>
            <a:ext cx="6781800" cy="1066799"/>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600" u="none" cap="none" strike="noStrike">
                <a:solidFill>
                  <a:srgbClr val="000000"/>
                </a:solidFill>
                <a:latin typeface="Garamond"/>
                <a:ea typeface="Garamond"/>
                <a:cs typeface="Garamond"/>
                <a:sym typeface="Garamond"/>
              </a:rPr>
              <a:t>CHI È RESPONSABILE PER LA SALUTE MENTALE IN ETÀ EVOLUTIVA</a:t>
            </a:r>
          </a:p>
        </p:txBody>
      </p:sp>
      <p:sp>
        <p:nvSpPr>
          <p:cNvPr id="676" name="Shape 676"/>
          <p:cNvSpPr txBox="1"/>
          <p:nvPr>
            <p:ph idx="1" type="body"/>
          </p:nvPr>
        </p:nvSpPr>
        <p:spPr>
          <a:xfrm>
            <a:off x="1143000" y="1939925"/>
            <a:ext cx="6781800" cy="34337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25000"/>
              <a:buFont typeface="Garamond"/>
              <a:buNone/>
            </a:pPr>
            <a:r>
              <a:rPr b="0" i="0" lang="en-US" sz="2800" u="none">
                <a:solidFill>
                  <a:srgbClr val="000000"/>
                </a:solidFill>
                <a:latin typeface="Garamond"/>
                <a:ea typeface="Garamond"/>
                <a:cs typeface="Garamond"/>
                <a:sym typeface="Garamond"/>
              </a:rPr>
              <a:t>  Il maggior problema attualmente è la frammentazione dei servizi sanitari  per l’infanzia , che rende estremamente difficoltoso il raggiungimento dell’obiettivo  di un funzionamento integrato e professionalmente multidisciplinare  (British Medical Journal, 1997, 315.)</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681" name="Shape 681"/>
        <p:cNvGrpSpPr/>
        <p:nvPr/>
      </p:nvGrpSpPr>
      <p:grpSpPr>
        <a:xfrm>
          <a:off x="0" y="0"/>
          <a:ext cx="0" cy="0"/>
          <a:chOff x="0" y="0"/>
          <a:chExt cx="0" cy="0"/>
        </a:xfrm>
      </p:grpSpPr>
      <p:sp>
        <p:nvSpPr>
          <p:cNvPr id="682" name="Shape 682"/>
          <p:cNvSpPr txBox="1"/>
          <p:nvPr>
            <p:ph type="title"/>
          </p:nvPr>
        </p:nvSpPr>
        <p:spPr>
          <a:xfrm>
            <a:off x="171450" y="-381000"/>
            <a:ext cx="8820149" cy="1196975"/>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3200" u="none" cap="none" strike="noStrike">
                <a:solidFill>
                  <a:srgbClr val="000000"/>
                </a:solidFill>
                <a:latin typeface="Garamond"/>
                <a:ea typeface="Garamond"/>
                <a:cs typeface="Garamond"/>
                <a:sym typeface="Garamond"/>
              </a:rPr>
              <a:t>NON C’E’ SALUTE SENZA SALUTE MENTALE</a:t>
            </a:r>
          </a:p>
        </p:txBody>
      </p:sp>
      <p:sp>
        <p:nvSpPr>
          <p:cNvPr id="683" name="Shape 683"/>
          <p:cNvSpPr txBox="1"/>
          <p:nvPr>
            <p:ph idx="1" type="body"/>
          </p:nvPr>
        </p:nvSpPr>
        <p:spPr>
          <a:xfrm>
            <a:off x="755650" y="1219200"/>
            <a:ext cx="7777162" cy="5638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Garamond"/>
              <a:buNone/>
            </a:pPr>
            <a:r>
              <a:t/>
            </a:r>
            <a:endParaRPr b="0" i="0" sz="2600" u="none">
              <a:solidFill>
                <a:srgbClr val="000000"/>
              </a:solidFill>
              <a:latin typeface="Garamond"/>
              <a:ea typeface="Garamond"/>
              <a:cs typeface="Garamond"/>
              <a:sym typeface="Garamond"/>
            </a:endParaRPr>
          </a:p>
          <a:p>
            <a:pPr indent="-342900" lvl="0" marL="342900" marR="0" rtl="0" algn="l">
              <a:lnSpc>
                <a:spcPct val="100000"/>
              </a:lnSpc>
              <a:spcBef>
                <a:spcPts val="520"/>
              </a:spcBef>
              <a:spcAft>
                <a:spcPts val="0"/>
              </a:spcAft>
              <a:buClr>
                <a:schemeClr val="dk1"/>
              </a:buClr>
              <a:buSzPct val="100000"/>
              <a:buFont typeface="Garamond"/>
              <a:buChar char="•"/>
            </a:pPr>
            <a:r>
              <a:rPr b="0" i="0" lang="en-US" sz="2600" u="none">
                <a:solidFill>
                  <a:srgbClr val="000000"/>
                </a:solidFill>
                <a:latin typeface="Garamond"/>
                <a:ea typeface="Garamond"/>
                <a:cs typeface="Garamond"/>
                <a:sym typeface="Garamond"/>
              </a:rPr>
              <a:t>Il primo e principale punto che emerge è la persistente frammentazione dei Servizi sanitari per l’infanzia e l’età evolutiva</a:t>
            </a:r>
          </a:p>
          <a:p>
            <a:pPr indent="-342900" lvl="0" marL="342900" marR="0" rtl="0" algn="l">
              <a:lnSpc>
                <a:spcPct val="100000"/>
              </a:lnSpc>
              <a:spcBef>
                <a:spcPts val="520"/>
              </a:spcBef>
              <a:spcAft>
                <a:spcPts val="0"/>
              </a:spcAft>
              <a:buClr>
                <a:schemeClr val="dk1"/>
              </a:buClr>
              <a:buSzPct val="100000"/>
              <a:buFont typeface="Garamond"/>
              <a:buChar char="•"/>
            </a:pPr>
            <a:r>
              <a:rPr b="0" i="0" lang="en-US" sz="2600" u="none">
                <a:solidFill>
                  <a:srgbClr val="000000"/>
                </a:solidFill>
                <a:latin typeface="Garamond"/>
                <a:ea typeface="Garamond"/>
                <a:cs typeface="Garamond"/>
                <a:sym typeface="Garamond"/>
              </a:rPr>
              <a:t>Manca a livello locale, regionale come aziendale, un’</a:t>
            </a:r>
            <a:r>
              <a:rPr b="0" i="1" lang="en-US" sz="2600" u="none">
                <a:solidFill>
                  <a:srgbClr val="000000"/>
                </a:solidFill>
                <a:latin typeface="Garamond"/>
                <a:ea typeface="Garamond"/>
                <a:cs typeface="Garamond"/>
                <a:sym typeface="Garamond"/>
              </a:rPr>
              <a:t>entità che rappresenti adeguatamente il complesso dei bisogni di salute e su questa base sappia orientare l’utilizzo delle risorse </a:t>
            </a:r>
            <a:r>
              <a:rPr b="0" i="0" lang="en-US" sz="2600" u="none">
                <a:solidFill>
                  <a:srgbClr val="000000"/>
                </a:solidFill>
                <a:latin typeface="Garamond"/>
                <a:ea typeface="Garamond"/>
                <a:cs typeface="Garamond"/>
                <a:sym typeface="Garamond"/>
              </a:rPr>
              <a:t>, sia secondo considerazioni  di priorità sia secondo considerazioni di uso efficace delle  risorse esistenti. Tale tematiche si pone in molti paesi industrializzati, indipendentemente dai sistemi adottati per quanto riguarda l’organizzazione delle cure in età evolutiva.</a:t>
            </a: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688" name="Shape 688"/>
        <p:cNvGrpSpPr/>
        <p:nvPr/>
      </p:nvGrpSpPr>
      <p:grpSpPr>
        <a:xfrm>
          <a:off x="0" y="0"/>
          <a:ext cx="0" cy="0"/>
          <a:chOff x="0" y="0"/>
          <a:chExt cx="0" cy="0"/>
        </a:xfrm>
      </p:grpSpPr>
      <p:sp>
        <p:nvSpPr>
          <p:cNvPr id="689" name="Shape 689"/>
          <p:cNvSpPr txBox="1"/>
          <p:nvPr>
            <p:ph type="title"/>
          </p:nvPr>
        </p:nvSpPr>
        <p:spPr>
          <a:xfrm>
            <a:off x="395287" y="130175"/>
            <a:ext cx="8424862" cy="10667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t/>
            </a:r>
            <a:endParaRPr b="0" i="0" sz="3600" u="none" cap="none" strike="noStrike">
              <a:solidFill>
                <a:srgbClr val="000000"/>
              </a:solidFill>
              <a:latin typeface="Garamond"/>
              <a:ea typeface="Garamond"/>
              <a:cs typeface="Garamond"/>
              <a:sym typeface="Garamond"/>
            </a:endParaRPr>
          </a:p>
        </p:txBody>
      </p:sp>
      <p:sp>
        <p:nvSpPr>
          <p:cNvPr id="690" name="Shape 690"/>
          <p:cNvSpPr txBox="1"/>
          <p:nvPr>
            <p:ph idx="1" type="body"/>
          </p:nvPr>
        </p:nvSpPr>
        <p:spPr>
          <a:xfrm>
            <a:off x="755650" y="1219200"/>
            <a:ext cx="7777162" cy="5638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100000"/>
              <a:buFont typeface="Garamond"/>
              <a:buNone/>
            </a:pPr>
            <a:r>
              <a:t/>
            </a:r>
            <a:endParaRPr b="0" i="0" sz="2800" u="none">
              <a:solidFill>
                <a:srgbClr val="000000"/>
              </a:solidFill>
              <a:latin typeface="Garamond"/>
              <a:ea typeface="Garamond"/>
              <a:cs typeface="Garamond"/>
              <a:sym typeface="Garamond"/>
            </a:endParaRPr>
          </a:p>
          <a:p>
            <a:pPr indent="-342900" lvl="0" marL="342900" marR="0" rtl="0" algn="l">
              <a:lnSpc>
                <a:spcPct val="90000"/>
              </a:lnSpc>
              <a:spcBef>
                <a:spcPts val="560"/>
              </a:spcBef>
              <a:spcAft>
                <a:spcPts val="0"/>
              </a:spcAft>
              <a:buClr>
                <a:schemeClr val="dk1"/>
              </a:buClr>
              <a:buSzPct val="100000"/>
              <a:buFont typeface="Garamond"/>
              <a:buChar char="•"/>
            </a:pPr>
            <a:r>
              <a:rPr b="0" i="0" lang="en-US" sz="2800" u="none">
                <a:solidFill>
                  <a:srgbClr val="000000"/>
                </a:solidFill>
                <a:latin typeface="Garamond"/>
                <a:ea typeface="Garamond"/>
                <a:cs typeface="Garamond"/>
                <a:sym typeface="Garamond"/>
              </a:rPr>
              <a:t>Una parte consistente  e con ogni evidenza sempre più rilevante dei problemi di salute del bambino, dall’epoca prenatale fino all’adolescenza, può trovare adeguate  risposte  solo con il coinvolgimento di settori della società diversi da quello sanitario, in particolare: le politiche economiche  e sociali, la scuola e più in generale i mezzi di comunicazione, la legislazione sulla tutela dei diritti del bambino, i servizi sociali, l’ambiente ecc</a:t>
            </a: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695" name="Shape 695"/>
        <p:cNvGrpSpPr/>
        <p:nvPr/>
      </p:nvGrpSpPr>
      <p:grpSpPr>
        <a:xfrm>
          <a:off x="0" y="0"/>
          <a:ext cx="0" cy="0"/>
          <a:chOff x="0" y="0"/>
          <a:chExt cx="0" cy="0"/>
        </a:xfrm>
      </p:grpSpPr>
      <p:sp>
        <p:nvSpPr>
          <p:cNvPr id="696" name="Shape 696"/>
          <p:cNvSpPr txBox="1"/>
          <p:nvPr>
            <p:ph type="ctrTitle"/>
          </p:nvPr>
        </p:nvSpPr>
        <p:spPr>
          <a:xfrm>
            <a:off x="685800" y="2819400"/>
            <a:ext cx="7772400" cy="20574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dk1"/>
              </a:buClr>
              <a:buSzPct val="25000"/>
              <a:buFont typeface="Times New Roman"/>
              <a:buNone/>
            </a:pPr>
            <a:r>
              <a:rPr b="0" i="0" lang="en-US" sz="3200" u="none" cap="none" strike="noStrike">
                <a:solidFill>
                  <a:schemeClr val="dk1"/>
                </a:solidFill>
                <a:latin typeface="Times New Roman"/>
                <a:ea typeface="Times New Roman"/>
                <a:cs typeface="Times New Roman"/>
                <a:sym typeface="Times New Roman"/>
              </a:rPr>
              <a:t>I RICOVERI PSICHIATRICI IN ADOLESCENZA:</a:t>
            </a:r>
            <a:br>
              <a:rPr b="0" i="0" lang="en-US" sz="3200" u="none" cap="none" strike="noStrike">
                <a:solidFill>
                  <a:schemeClr val="dk1"/>
                </a:solidFill>
                <a:latin typeface="Times New Roman"/>
                <a:ea typeface="Times New Roman"/>
                <a:cs typeface="Times New Roman"/>
                <a:sym typeface="Times New Roman"/>
              </a:rPr>
            </a:br>
            <a:r>
              <a:rPr b="0" i="0" lang="en-US" sz="3200" u="none" cap="none" strike="noStrike">
                <a:solidFill>
                  <a:schemeClr val="dk1"/>
                </a:solidFill>
                <a:latin typeface="Times New Roman"/>
                <a:ea typeface="Times New Roman"/>
                <a:cs typeface="Times New Roman"/>
                <a:sym typeface="Times New Roman"/>
              </a:rPr>
              <a:t>ALCUNE RIFLESSIONI</a:t>
            </a:r>
          </a:p>
        </p:txBody>
      </p:sp>
      <p:sp>
        <p:nvSpPr>
          <p:cNvPr id="697" name="Shape 697"/>
          <p:cNvSpPr txBox="1"/>
          <p:nvPr>
            <p:ph idx="1" type="subTitle"/>
          </p:nvPr>
        </p:nvSpPr>
        <p:spPr>
          <a:xfrm>
            <a:off x="1219200" y="5029200"/>
            <a:ext cx="6400799" cy="914400"/>
          </a:xfrm>
          <a:prstGeom prst="rect">
            <a:avLst/>
          </a:prstGeom>
          <a:noFill/>
          <a:ln>
            <a:noFill/>
          </a:ln>
        </p:spPr>
        <p:txBody>
          <a:bodyPr anchorCtr="0" anchor="t" bIns="46800" lIns="90000" rIns="90000" tIns="46800">
            <a:noAutofit/>
          </a:bodyPr>
          <a:lstStyle/>
          <a:p>
            <a:pPr indent="0" lvl="1" marL="457200" marR="0" rtl="0" algn="ctr">
              <a:lnSpc>
                <a:spcPct val="90000"/>
              </a:lnSpc>
              <a:spcBef>
                <a:spcPts val="0"/>
              </a:spcBef>
              <a:spcAft>
                <a:spcPts val="0"/>
              </a:spcAft>
              <a:buClr>
                <a:schemeClr val="dk1"/>
              </a:buClr>
              <a:buSzPct val="25000"/>
              <a:buFont typeface="Garamond"/>
              <a:buNone/>
            </a:pPr>
            <a:r>
              <a:t/>
            </a:r>
            <a:endParaRPr b="1" i="0" sz="2200" u="none" cap="none" strike="noStrike">
              <a:solidFill>
                <a:srgbClr val="004C00"/>
              </a:solidFill>
              <a:latin typeface="Garamond"/>
              <a:ea typeface="Garamond"/>
              <a:cs typeface="Garamond"/>
              <a:sym typeface="Garamond"/>
            </a:endParaRPr>
          </a:p>
          <a:p>
            <a:pPr indent="-342900" lvl="0" marL="342900" marR="0" rtl="0" algn="l">
              <a:lnSpc>
                <a:spcPct val="100000"/>
              </a:lnSpc>
              <a:spcBef>
                <a:spcPts val="440"/>
              </a:spcBef>
              <a:spcAft>
                <a:spcPts val="0"/>
              </a:spcAft>
              <a:buClr>
                <a:schemeClr val="dk1"/>
              </a:buClr>
              <a:buSzPct val="100000"/>
              <a:buFont typeface="Garamond"/>
              <a:buNone/>
            </a:pPr>
            <a:r>
              <a:t/>
            </a:r>
            <a:endParaRPr b="1" i="0" sz="2200" u="none" cap="none" strike="noStrike">
              <a:solidFill>
                <a:srgbClr val="004C00"/>
              </a:solidFill>
              <a:latin typeface="Garamond"/>
              <a:ea typeface="Garamond"/>
              <a:cs typeface="Garamond"/>
              <a:sym typeface="Garamond"/>
            </a:endParaRPr>
          </a:p>
        </p:txBody>
      </p:sp>
      <p:sp>
        <p:nvSpPr>
          <p:cNvPr id="698" name="Shape 698"/>
          <p:cNvSpPr txBox="1"/>
          <p:nvPr/>
        </p:nvSpPr>
        <p:spPr>
          <a:xfrm>
            <a:off x="6229350" y="5918200"/>
            <a:ext cx="184149" cy="4572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99" name="Shape 699"/>
          <p:cNvSpPr txBox="1"/>
          <p:nvPr/>
        </p:nvSpPr>
        <p:spPr>
          <a:xfrm>
            <a:off x="3732212" y="6210300"/>
            <a:ext cx="184149" cy="4572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56" name="Shape 56"/>
        <p:cNvGrpSpPr/>
        <p:nvPr/>
      </p:nvGrpSpPr>
      <p:grpSpPr>
        <a:xfrm>
          <a:off x="0" y="0"/>
          <a:ext cx="0" cy="0"/>
          <a:chOff x="0" y="0"/>
          <a:chExt cx="0" cy="0"/>
        </a:xfrm>
      </p:grpSpPr>
      <p:sp>
        <p:nvSpPr>
          <p:cNvPr id="57" name="Shape 57"/>
          <p:cNvSpPr txBox="1"/>
          <p:nvPr>
            <p:ph idx="1" type="body"/>
          </p:nvPr>
        </p:nvSpPr>
        <p:spPr>
          <a:xfrm>
            <a:off x="1143000" y="1219200"/>
            <a:ext cx="6781800" cy="47244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25000"/>
              <a:buFont typeface="Garamond"/>
              <a:buNone/>
            </a:pPr>
            <a:r>
              <a:rPr b="0" i="0" lang="en-US" sz="2400" u="none">
                <a:solidFill>
                  <a:srgbClr val="000000"/>
                </a:solidFill>
                <a:latin typeface="Garamond"/>
                <a:ea typeface="Garamond"/>
                <a:cs typeface="Garamond"/>
                <a:sym typeface="Garamond"/>
              </a:rPr>
              <a:t>La salute mentale in infanzia e adolescenza non può prescindere dal contesto complessivo di vita del bambino, la famiglia, la scuola, la realtà sociale circostante e quindi dall’interagire dei servizi specialistici, della rete sanitaria di base (pediatria e medicina di base),  delle famiglie, dei servizi scolastici e educativi, dei servizi sociali e del privato sociale. </a:t>
            </a:r>
          </a:p>
          <a:p>
            <a:pPr indent="-342900" lvl="0" marL="342900" marR="0" rtl="0" algn="l">
              <a:lnSpc>
                <a:spcPct val="100000"/>
              </a:lnSpc>
              <a:spcBef>
                <a:spcPts val="480"/>
              </a:spcBef>
              <a:spcAft>
                <a:spcPts val="0"/>
              </a:spcAft>
              <a:buClr>
                <a:schemeClr val="dk1"/>
              </a:buClr>
              <a:buSzPct val="25000"/>
              <a:buFont typeface="Garamond"/>
              <a:buNone/>
            </a:pPr>
            <a:r>
              <a:rPr b="0" i="0" lang="en-US" sz="2400" u="none">
                <a:solidFill>
                  <a:srgbClr val="000000"/>
                </a:solidFill>
                <a:latin typeface="Garamond"/>
                <a:ea typeface="Garamond"/>
                <a:cs typeface="Garamond"/>
                <a:sym typeface="Garamond"/>
              </a:rPr>
              <a:t>Contrasto delle disuguaglianze, integrazione tra sanitario sociale e educativo, interventi di prevenzione, divengono gli assi centrali della programmazione e delle attività. </a:t>
            </a: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703" name="Shape 703"/>
        <p:cNvGrpSpPr/>
        <p:nvPr/>
      </p:nvGrpSpPr>
      <p:grpSpPr>
        <a:xfrm>
          <a:off x="0" y="0"/>
          <a:ext cx="0" cy="0"/>
          <a:chOff x="0" y="0"/>
          <a:chExt cx="0" cy="0"/>
        </a:xfrm>
      </p:grpSpPr>
      <p:sp>
        <p:nvSpPr>
          <p:cNvPr id="704" name="Shape 704"/>
          <p:cNvSpPr txBox="1"/>
          <p:nvPr/>
        </p:nvSpPr>
        <p:spPr>
          <a:xfrm>
            <a:off x="685800" y="2819400"/>
            <a:ext cx="7772400" cy="20574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dk1"/>
              </a:buClr>
              <a:buSzPct val="25000"/>
              <a:buFont typeface="Times New Roman"/>
              <a:buNone/>
            </a:pPr>
            <a:r>
              <a:rPr b="0" i="0" lang="en-US" sz="3200" u="none">
                <a:solidFill>
                  <a:schemeClr val="dk1"/>
                </a:solidFill>
                <a:latin typeface="Times New Roman"/>
                <a:ea typeface="Times New Roman"/>
                <a:cs typeface="Times New Roman"/>
                <a:sym typeface="Times New Roman"/>
              </a:rPr>
              <a:t>I RICOVERI PSICHIATRICI IN ADOLESCENZA:</a:t>
            </a:r>
            <a:br>
              <a:rPr b="0" i="0" lang="en-US" sz="3200" u="none">
                <a:solidFill>
                  <a:schemeClr val="dk1"/>
                </a:solidFill>
                <a:latin typeface="Times New Roman"/>
                <a:ea typeface="Times New Roman"/>
                <a:cs typeface="Times New Roman"/>
                <a:sym typeface="Times New Roman"/>
              </a:rPr>
            </a:br>
            <a:r>
              <a:rPr b="0" i="0" lang="en-US" sz="3200" u="none">
                <a:solidFill>
                  <a:schemeClr val="dk1"/>
                </a:solidFill>
                <a:latin typeface="Times New Roman"/>
                <a:ea typeface="Times New Roman"/>
                <a:cs typeface="Times New Roman"/>
                <a:sym typeface="Times New Roman"/>
              </a:rPr>
              <a:t>ALCUNE RIFLESSIONI</a:t>
            </a: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709" name="Shape 709"/>
        <p:cNvGrpSpPr/>
        <p:nvPr/>
      </p:nvGrpSpPr>
      <p:grpSpPr>
        <a:xfrm>
          <a:off x="0" y="0"/>
          <a:ext cx="0" cy="0"/>
          <a:chOff x="0" y="0"/>
          <a:chExt cx="0" cy="0"/>
        </a:xfrm>
      </p:grpSpPr>
      <p:sp>
        <p:nvSpPr>
          <p:cNvPr id="710" name="Shape 710"/>
          <p:cNvSpPr txBox="1"/>
          <p:nvPr>
            <p:ph idx="1" type="body"/>
          </p:nvPr>
        </p:nvSpPr>
        <p:spPr>
          <a:xfrm>
            <a:off x="1143000" y="1219200"/>
            <a:ext cx="6781800" cy="47244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Garamond"/>
              <a:buNone/>
            </a:pPr>
            <a:r>
              <a:t/>
            </a:r>
            <a:endParaRPr b="0" i="0" sz="2800" u="none">
              <a:solidFill>
                <a:srgbClr val="000000"/>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dk1"/>
              </a:buClr>
              <a:buSzPct val="100000"/>
              <a:buFont typeface="Garamond"/>
              <a:buNone/>
            </a:pPr>
            <a:r>
              <a:t/>
            </a:r>
            <a:endParaRPr b="0" i="0" sz="2800" u="none">
              <a:solidFill>
                <a:srgbClr val="000000"/>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dk1"/>
              </a:buClr>
              <a:buSzPct val="100000"/>
              <a:buFont typeface="Garamond"/>
              <a:buChar char="•"/>
            </a:pPr>
            <a:r>
              <a:rPr b="0" i="0" lang="en-US" sz="2800" u="none">
                <a:solidFill>
                  <a:srgbClr val="000000"/>
                </a:solidFill>
                <a:latin typeface="Garamond"/>
                <a:ea typeface="Garamond"/>
                <a:cs typeface="Garamond"/>
                <a:sym typeface="Garamond"/>
              </a:rPr>
              <a:t>Rispetto alla questione emergenza psichiatrica in adolescenza, un aspetto del tutto particolare si riferisce a quelle situazioni in cui si manifestano, solitamente in condizioni di urgenza, gravi disturbi psichici in adolescenza tali da richiedere un ricovero ospedaliero </a:t>
            </a: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715" name="Shape 715"/>
        <p:cNvGrpSpPr/>
        <p:nvPr/>
      </p:nvGrpSpPr>
      <p:grpSpPr>
        <a:xfrm>
          <a:off x="0" y="0"/>
          <a:ext cx="0" cy="0"/>
          <a:chOff x="0" y="0"/>
          <a:chExt cx="0" cy="0"/>
        </a:xfrm>
      </p:grpSpPr>
      <p:sp>
        <p:nvSpPr>
          <p:cNvPr id="716" name="Shape 716"/>
          <p:cNvSpPr txBox="1"/>
          <p:nvPr>
            <p:ph type="title"/>
          </p:nvPr>
        </p:nvSpPr>
        <p:spPr>
          <a:xfrm>
            <a:off x="457200" y="228600"/>
            <a:ext cx="7696199" cy="7620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t/>
            </a:r>
            <a:endParaRPr b="0" i="0" sz="3600" u="none" cap="none" strike="noStrike">
              <a:solidFill>
                <a:srgbClr val="000000"/>
              </a:solidFill>
              <a:latin typeface="Garamond"/>
              <a:ea typeface="Garamond"/>
              <a:cs typeface="Garamond"/>
              <a:sym typeface="Garamond"/>
            </a:endParaRPr>
          </a:p>
        </p:txBody>
      </p:sp>
      <p:sp>
        <p:nvSpPr>
          <p:cNvPr id="717" name="Shape 717"/>
          <p:cNvSpPr txBox="1"/>
          <p:nvPr>
            <p:ph idx="1" type="body"/>
          </p:nvPr>
        </p:nvSpPr>
        <p:spPr>
          <a:xfrm>
            <a:off x="457200" y="1524000"/>
            <a:ext cx="8229600"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100000"/>
              <a:buFont typeface="Garamond"/>
              <a:buNone/>
            </a:pPr>
            <a:r>
              <a:t/>
            </a:r>
            <a:endParaRPr b="0" i="0" sz="2400" u="none">
              <a:solidFill>
                <a:srgbClr val="000000"/>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dk1"/>
              </a:buClr>
              <a:buSzPct val="100000"/>
              <a:buFont typeface="Garamond"/>
              <a:buChar char="•"/>
            </a:pPr>
            <a:r>
              <a:rPr b="0" i="0" lang="en-US" sz="2400" u="none">
                <a:solidFill>
                  <a:srgbClr val="000000"/>
                </a:solidFill>
                <a:latin typeface="Garamond"/>
                <a:ea typeface="Garamond"/>
                <a:cs typeface="Garamond"/>
                <a:sym typeface="Garamond"/>
              </a:rPr>
              <a:t>Non si hanno, allo stato attuale, particolari suggerimenti e indicazioni da parte della letteratura internazionale e nazionale su questo tema</a:t>
            </a:r>
          </a:p>
          <a:p>
            <a:pPr indent="-342900" lvl="0" marL="342900" marR="0" rtl="0" algn="l">
              <a:lnSpc>
                <a:spcPct val="90000"/>
              </a:lnSpc>
              <a:spcBef>
                <a:spcPts val="480"/>
              </a:spcBef>
              <a:spcAft>
                <a:spcPts val="0"/>
              </a:spcAft>
              <a:buClr>
                <a:schemeClr val="dk1"/>
              </a:buClr>
              <a:buSzPct val="100000"/>
              <a:buFont typeface="Garamond"/>
              <a:buNone/>
            </a:pPr>
            <a:r>
              <a:t/>
            </a:r>
            <a:endParaRPr b="0" i="0" sz="2400" u="none">
              <a:solidFill>
                <a:srgbClr val="000000"/>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dk1"/>
              </a:buClr>
              <a:buSzPct val="100000"/>
              <a:buFont typeface="Garamond"/>
              <a:buChar char="•"/>
            </a:pPr>
            <a:r>
              <a:rPr b="0" i="0" lang="en-US" sz="2400" u="none">
                <a:solidFill>
                  <a:srgbClr val="000000"/>
                </a:solidFill>
                <a:latin typeface="Garamond"/>
                <a:ea typeface="Garamond"/>
                <a:cs typeface="Garamond"/>
                <a:sym typeface="Garamond"/>
              </a:rPr>
              <a:t>Il documento dell’OMS del 2003 (“</a:t>
            </a:r>
            <a:r>
              <a:rPr b="1" i="0" lang="en-US" sz="2400" u="none">
                <a:solidFill>
                  <a:srgbClr val="000000"/>
                </a:solidFill>
                <a:latin typeface="Garamond"/>
                <a:ea typeface="Garamond"/>
                <a:cs typeface="Garamond"/>
                <a:sym typeface="Garamond"/>
              </a:rPr>
              <a:t>Caring for children and adolescent with mental disorders</a:t>
            </a:r>
            <a:r>
              <a:rPr b="0" i="0" lang="en-US" sz="2400" u="none">
                <a:solidFill>
                  <a:srgbClr val="000000"/>
                </a:solidFill>
                <a:latin typeface="Garamond"/>
                <a:ea typeface="Garamond"/>
                <a:cs typeface="Garamond"/>
                <a:sym typeface="Garamond"/>
              </a:rPr>
              <a:t>”) richiama con forza la necessità di evitare la “psichiatrizzazione” di problemi del normale sviluppo psico-sociale degli adolescenti ma invita a considerare l’esigenza di adeguati e appropriati interventi per i bambini e gli adolescenti con “inequivocabili” disordini mentali </a:t>
            </a:r>
          </a:p>
          <a:p>
            <a:pPr indent="-342900" lvl="0" marL="342900" marR="0" rtl="0" algn="l">
              <a:lnSpc>
                <a:spcPct val="100000"/>
              </a:lnSpc>
              <a:spcBef>
                <a:spcPts val="480"/>
              </a:spcBef>
              <a:spcAft>
                <a:spcPts val="0"/>
              </a:spcAft>
              <a:buClr>
                <a:schemeClr val="dk1"/>
              </a:buClr>
              <a:buSzPct val="100000"/>
              <a:buFont typeface="Garamond"/>
              <a:buNone/>
            </a:pPr>
            <a:r>
              <a:t/>
            </a:r>
            <a:endParaRPr b="0" i="0" sz="2400" u="none">
              <a:solidFill>
                <a:srgbClr val="000000"/>
              </a:solidFill>
              <a:latin typeface="Garamond"/>
              <a:ea typeface="Garamond"/>
              <a:cs typeface="Garamond"/>
              <a:sym typeface="Garamond"/>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722" name="Shape 722"/>
        <p:cNvGrpSpPr/>
        <p:nvPr/>
      </p:nvGrpSpPr>
      <p:grpSpPr>
        <a:xfrm>
          <a:off x="0" y="0"/>
          <a:ext cx="0" cy="0"/>
          <a:chOff x="0" y="0"/>
          <a:chExt cx="0" cy="0"/>
        </a:xfrm>
      </p:grpSpPr>
      <p:sp>
        <p:nvSpPr>
          <p:cNvPr id="723" name="Shape 723"/>
          <p:cNvSpPr txBox="1"/>
          <p:nvPr>
            <p:ph idx="1" type="body"/>
          </p:nvPr>
        </p:nvSpPr>
        <p:spPr>
          <a:xfrm>
            <a:off x="457200" y="1484312"/>
            <a:ext cx="8229600" cy="5545137"/>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dk1"/>
              </a:buClr>
              <a:buSzPct val="100000"/>
              <a:buFont typeface="Garamond"/>
              <a:buNone/>
            </a:pPr>
            <a:r>
              <a:t/>
            </a:r>
            <a:endParaRPr b="0" i="0" sz="2400" u="none">
              <a:solidFill>
                <a:srgbClr val="000000"/>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dk1"/>
              </a:buClr>
              <a:buSzPct val="100000"/>
              <a:buFont typeface="Garamond"/>
              <a:buChar char="•"/>
            </a:pPr>
            <a:r>
              <a:rPr b="0" i="0" lang="en-US" sz="2400" u="none">
                <a:solidFill>
                  <a:srgbClr val="000000"/>
                </a:solidFill>
                <a:latin typeface="Garamond"/>
                <a:ea typeface="Garamond"/>
                <a:cs typeface="Garamond"/>
                <a:sym typeface="Garamond"/>
              </a:rPr>
              <a:t>Il documento del National Institute of Mental Health americano del 2001 (“</a:t>
            </a:r>
            <a:r>
              <a:rPr b="1" i="0" lang="en-US" sz="2400" u="none">
                <a:solidFill>
                  <a:srgbClr val="000000"/>
                </a:solidFill>
                <a:latin typeface="Garamond"/>
                <a:ea typeface="Garamond"/>
                <a:cs typeface="Garamond"/>
                <a:sym typeface="Garamond"/>
              </a:rPr>
              <a:t>Research on Child and Adolescent Mental Health”</a:t>
            </a:r>
            <a:r>
              <a:rPr b="0" i="0" lang="en-US" sz="2400" u="none">
                <a:solidFill>
                  <a:srgbClr val="000000"/>
                </a:solidFill>
                <a:latin typeface="Garamond"/>
                <a:ea typeface="Garamond"/>
                <a:cs typeface="Garamond"/>
                <a:sym typeface="Garamond"/>
              </a:rPr>
              <a:t>) segnala negli Stati Uniti un tasso di ospedalizzazione degli adulti del 6 ‰ mentre l’analogo tasso di ospedalizzazione per gli adolescenti 12-17 anni viene indicato variare tra il 2 e il 3 ‰ </a:t>
            </a:r>
            <a:r>
              <a:rPr b="0" i="1" lang="en-US" sz="2400" u="none">
                <a:solidFill>
                  <a:srgbClr val="000000"/>
                </a:solidFill>
                <a:latin typeface="Garamond"/>
                <a:ea typeface="Garamond"/>
                <a:cs typeface="Garamond"/>
                <a:sym typeface="Garamond"/>
              </a:rPr>
              <a:t>(per quanto riguarda il tasso di ospedalità psichiatrica in età adulta, la Gran Bretagna ha un tasso del 3,2 ‰, l’Italia del 2,7 ‰)</a:t>
            </a:r>
          </a:p>
          <a:p>
            <a:pPr indent="-342900" lvl="0" marL="342900" marR="0" rtl="0" algn="l">
              <a:lnSpc>
                <a:spcPct val="80000"/>
              </a:lnSpc>
              <a:spcBef>
                <a:spcPts val="480"/>
              </a:spcBef>
              <a:spcAft>
                <a:spcPts val="0"/>
              </a:spcAft>
              <a:buClr>
                <a:schemeClr val="dk1"/>
              </a:buClr>
              <a:buSzPct val="100000"/>
              <a:buFont typeface="Garamond"/>
              <a:buNone/>
            </a:pPr>
            <a:r>
              <a:t/>
            </a:r>
            <a:endParaRPr b="0" i="0" sz="2400" u="none">
              <a:solidFill>
                <a:srgbClr val="000000"/>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dk1"/>
              </a:buClr>
              <a:buSzPct val="100000"/>
              <a:buFont typeface="Garamond"/>
              <a:buChar char="•"/>
            </a:pPr>
            <a:r>
              <a:rPr b="0" i="0" lang="en-US" sz="2400" u="none">
                <a:solidFill>
                  <a:srgbClr val="000000"/>
                </a:solidFill>
                <a:latin typeface="Garamond"/>
                <a:ea typeface="Garamond"/>
                <a:cs typeface="Garamond"/>
                <a:sym typeface="Garamond"/>
              </a:rPr>
              <a:t>Più preciso il documento è sui costi. Le spese totali per la salute mentale in l’infanzia raggiungevano i 6,9 miliardi di dollari nell’anno 1998. Le spese complessive per interventi in regime di ricovero ospedaliero per la fascia 12-17 anni rappresentavano il 38%, equivalente a 2,6 miliardi di dollari</a:t>
            </a: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728" name="Shape 728"/>
        <p:cNvGrpSpPr/>
        <p:nvPr/>
      </p:nvGrpSpPr>
      <p:grpSpPr>
        <a:xfrm>
          <a:off x="0" y="0"/>
          <a:ext cx="0" cy="0"/>
          <a:chOff x="0" y="0"/>
          <a:chExt cx="0" cy="0"/>
        </a:xfrm>
      </p:grpSpPr>
      <p:sp>
        <p:nvSpPr>
          <p:cNvPr id="729" name="Shape 729"/>
          <p:cNvSpPr txBox="1"/>
          <p:nvPr>
            <p:ph idx="1" type="body"/>
          </p:nvPr>
        </p:nvSpPr>
        <p:spPr>
          <a:xfrm>
            <a:off x="457200" y="1484312"/>
            <a:ext cx="8229600" cy="5545137"/>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dk1"/>
              </a:buClr>
              <a:buSzPct val="100000"/>
              <a:buFont typeface="Garamond"/>
              <a:buNone/>
            </a:pPr>
            <a:r>
              <a:t/>
            </a:r>
            <a:endParaRPr b="0" i="0" sz="2800" u="none">
              <a:solidFill>
                <a:srgbClr val="000000"/>
              </a:solidFill>
              <a:latin typeface="Garamond"/>
              <a:ea typeface="Garamond"/>
              <a:cs typeface="Garamond"/>
              <a:sym typeface="Garamond"/>
            </a:endParaRPr>
          </a:p>
          <a:p>
            <a:pPr indent="-342900" lvl="0" marL="342900" marR="0" rtl="0" algn="l">
              <a:lnSpc>
                <a:spcPct val="80000"/>
              </a:lnSpc>
              <a:spcBef>
                <a:spcPts val="560"/>
              </a:spcBef>
              <a:spcAft>
                <a:spcPts val="0"/>
              </a:spcAft>
              <a:buClr>
                <a:schemeClr val="dk1"/>
              </a:buClr>
              <a:buSzPct val="100000"/>
              <a:buFont typeface="Garamond"/>
              <a:buChar char="•"/>
            </a:pPr>
            <a:r>
              <a:rPr b="0" i="0" lang="en-US" sz="2800" u="none">
                <a:solidFill>
                  <a:srgbClr val="000000"/>
                </a:solidFill>
                <a:latin typeface="Garamond"/>
                <a:ea typeface="Garamond"/>
                <a:cs typeface="Garamond"/>
                <a:sym typeface="Garamond"/>
              </a:rPr>
              <a:t>Eppure l’editoriale del “Issues in Mental Health Nursing” (vol. 25, n.4, giugno 2004) dall’inequivocabile titolo “</a:t>
            </a:r>
            <a:r>
              <a:rPr b="1" i="0" lang="en-US" sz="2800" u="none">
                <a:solidFill>
                  <a:srgbClr val="000000"/>
                </a:solidFill>
                <a:latin typeface="Garamond"/>
                <a:ea typeface="Garamond"/>
                <a:cs typeface="Garamond"/>
                <a:sym typeface="Garamond"/>
              </a:rPr>
              <a:t>Beat’em up, lock’em up, or give’em up: the disgraceful routes to mental health services for american children</a:t>
            </a:r>
            <a:r>
              <a:rPr b="0" i="0" lang="en-US" sz="2800" u="none">
                <a:solidFill>
                  <a:srgbClr val="000000"/>
                </a:solidFill>
                <a:latin typeface="Garamond"/>
                <a:ea typeface="Garamond"/>
                <a:cs typeface="Garamond"/>
                <a:sym typeface="Garamond"/>
              </a:rPr>
              <a:t>” sembra indicare che anche negli Stati Uniti nonostante quei finanziamenti la presa in carico e la cura dei bambini e degli adolescenti affetti da gravi problemi emozionali rappresenti ancora un problema di difficile approccio</a:t>
            </a: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734" name="Shape 734"/>
        <p:cNvGrpSpPr/>
        <p:nvPr/>
      </p:nvGrpSpPr>
      <p:grpSpPr>
        <a:xfrm>
          <a:off x="0" y="0"/>
          <a:ext cx="0" cy="0"/>
          <a:chOff x="0" y="0"/>
          <a:chExt cx="0" cy="0"/>
        </a:xfrm>
      </p:grpSpPr>
      <p:sp>
        <p:nvSpPr>
          <p:cNvPr id="735" name="Shape 735"/>
          <p:cNvSpPr txBox="1"/>
          <p:nvPr>
            <p:ph type="title"/>
          </p:nvPr>
        </p:nvSpPr>
        <p:spPr>
          <a:xfrm>
            <a:off x="395287" y="44450"/>
            <a:ext cx="8291512" cy="1152525"/>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rgbClr val="000000"/>
              </a:buClr>
              <a:buSzPct val="25000"/>
              <a:buFont typeface="Garamond"/>
              <a:buNone/>
            </a:pPr>
            <a:r>
              <a:rPr b="0" i="0" lang="en-US" sz="3200" u="none" cap="none" strike="noStrike">
                <a:solidFill>
                  <a:srgbClr val="000000"/>
                </a:solidFill>
                <a:latin typeface="Garamond"/>
                <a:ea typeface="Garamond"/>
                <a:cs typeface="Garamond"/>
                <a:sym typeface="Garamond"/>
              </a:rPr>
              <a:t>Da una ricerca italiana </a:t>
            </a:r>
            <a:br>
              <a:rPr b="0" i="0" lang="en-US" sz="3200" u="none" cap="none" strike="noStrike">
                <a:solidFill>
                  <a:srgbClr val="000000"/>
                </a:solidFill>
                <a:latin typeface="Garamond"/>
                <a:ea typeface="Garamond"/>
                <a:cs typeface="Garamond"/>
                <a:sym typeface="Garamond"/>
              </a:rPr>
            </a:br>
            <a:r>
              <a:rPr b="0" i="0" lang="en-US" sz="2000" u="none" cap="none" strike="noStrike">
                <a:solidFill>
                  <a:srgbClr val="000000"/>
                </a:solidFill>
                <a:latin typeface="Garamond"/>
                <a:ea typeface="Garamond"/>
                <a:cs typeface="Garamond"/>
                <a:sym typeface="Garamond"/>
              </a:rPr>
              <a:t>(Besana e Spinelli, “I ricoveri psichiatrici in adolescenza </a:t>
            </a:r>
            <a:br>
              <a:rPr b="0" i="0" lang="en-US" sz="2000" u="none" cap="none" strike="noStrike">
                <a:solidFill>
                  <a:srgbClr val="000000"/>
                </a:solidFill>
                <a:latin typeface="Garamond"/>
                <a:ea typeface="Garamond"/>
                <a:cs typeface="Garamond"/>
                <a:sym typeface="Garamond"/>
              </a:rPr>
            </a:br>
            <a:r>
              <a:rPr b="0" i="0" lang="en-US" sz="2000" u="none" cap="none" strike="noStrike">
                <a:solidFill>
                  <a:srgbClr val="000000"/>
                </a:solidFill>
                <a:latin typeface="Garamond"/>
                <a:ea typeface="Garamond"/>
                <a:cs typeface="Garamond"/>
                <a:sym typeface="Garamond"/>
              </a:rPr>
              <a:t>nella Regione Piemonte” 2001)</a:t>
            </a:r>
          </a:p>
        </p:txBody>
      </p:sp>
      <p:sp>
        <p:nvSpPr>
          <p:cNvPr id="736" name="Shape 736"/>
          <p:cNvSpPr txBox="1"/>
          <p:nvPr>
            <p:ph idx="1" type="body"/>
          </p:nvPr>
        </p:nvSpPr>
        <p:spPr>
          <a:xfrm>
            <a:off x="457200" y="1889125"/>
            <a:ext cx="8229600" cy="4924424"/>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dk1"/>
              </a:buClr>
              <a:buSzPct val="25000"/>
              <a:buFont typeface="Garamond"/>
              <a:buNone/>
            </a:pPr>
            <a:r>
              <a:rPr b="0" i="0" lang="en-US" sz="2400" u="none">
                <a:solidFill>
                  <a:srgbClr val="000000"/>
                </a:solidFill>
                <a:latin typeface="Garamond"/>
                <a:ea typeface="Garamond"/>
                <a:cs typeface="Garamond"/>
                <a:sym typeface="Garamond"/>
              </a:rPr>
              <a:t> </a:t>
            </a:r>
            <a:r>
              <a:rPr b="0" i="0" lang="en-US" sz="2800" u="none">
                <a:solidFill>
                  <a:srgbClr val="000000"/>
                </a:solidFill>
                <a:latin typeface="Garamond"/>
                <a:ea typeface="Garamond"/>
                <a:cs typeface="Garamond"/>
                <a:sym typeface="Garamond"/>
              </a:rPr>
              <a:t>In adolescenza</a:t>
            </a:r>
            <a:r>
              <a:rPr b="0" i="0" lang="en-US" sz="2400" u="none">
                <a:solidFill>
                  <a:srgbClr val="000000"/>
                </a:solidFill>
                <a:latin typeface="Garamond"/>
                <a:ea typeface="Garamond"/>
                <a:cs typeface="Garamond"/>
                <a:sym typeface="Garamond"/>
              </a:rPr>
              <a:t>:</a:t>
            </a:r>
          </a:p>
          <a:p>
            <a:pPr indent="-342900" lvl="0" marL="342900" marR="0" rtl="0" algn="l">
              <a:lnSpc>
                <a:spcPct val="80000"/>
              </a:lnSpc>
              <a:spcBef>
                <a:spcPts val="480"/>
              </a:spcBef>
              <a:spcAft>
                <a:spcPts val="0"/>
              </a:spcAft>
              <a:buClr>
                <a:schemeClr val="dk1"/>
              </a:buClr>
              <a:buSzPct val="100000"/>
              <a:buFont typeface="Garamond"/>
              <a:buChar char="•"/>
            </a:pPr>
            <a:r>
              <a:rPr b="0" i="0" lang="en-US" sz="2400" u="none">
                <a:solidFill>
                  <a:srgbClr val="000000"/>
                </a:solidFill>
                <a:latin typeface="Garamond"/>
                <a:ea typeface="Garamond"/>
                <a:cs typeface="Garamond"/>
                <a:sym typeface="Garamond"/>
              </a:rPr>
              <a:t>Le patologie età-dipendenti ad esordio nell’infanzia (disturbi relazionali, psicosi, ritardo mentale, difficoltà d’identità-separazione) possono mostrare un’importante viraggio clinico sintomatologico, presentando nuove e più marcate difficoltà gestionali associandosi ad altri quadri clinici,</a:t>
            </a:r>
          </a:p>
          <a:p>
            <a:pPr indent="-342900" lvl="0" marL="342900" marR="0" rtl="0" algn="l">
              <a:lnSpc>
                <a:spcPct val="80000"/>
              </a:lnSpc>
              <a:spcBef>
                <a:spcPts val="480"/>
              </a:spcBef>
              <a:spcAft>
                <a:spcPts val="0"/>
              </a:spcAft>
              <a:buClr>
                <a:schemeClr val="dk1"/>
              </a:buClr>
              <a:buSzPct val="100000"/>
              <a:buFont typeface="Garamond"/>
              <a:buChar char="•"/>
            </a:pPr>
            <a:r>
              <a:rPr b="0" i="0" lang="en-US" sz="2400" u="none">
                <a:solidFill>
                  <a:srgbClr val="000000"/>
                </a:solidFill>
                <a:latin typeface="Garamond"/>
                <a:ea typeface="Garamond"/>
                <a:cs typeface="Garamond"/>
                <a:sym typeface="Garamond"/>
              </a:rPr>
              <a:t>Soggetti precedentemente asintomatici possono presentare disturbi comportamentali e devianze sociali di assai difficile e complessa gestione,</a:t>
            </a:r>
          </a:p>
          <a:p>
            <a:pPr indent="-342900" lvl="0" marL="342900" marR="0" rtl="0" algn="l">
              <a:lnSpc>
                <a:spcPct val="80000"/>
              </a:lnSpc>
              <a:spcBef>
                <a:spcPts val="480"/>
              </a:spcBef>
              <a:spcAft>
                <a:spcPts val="0"/>
              </a:spcAft>
              <a:buClr>
                <a:schemeClr val="dk1"/>
              </a:buClr>
              <a:buSzPct val="100000"/>
              <a:buFont typeface="Garamond"/>
              <a:buChar char="•"/>
            </a:pPr>
            <a:r>
              <a:rPr b="0" i="0" lang="en-US" sz="2400" u="none">
                <a:solidFill>
                  <a:srgbClr val="000000"/>
                </a:solidFill>
                <a:latin typeface="Garamond"/>
                <a:ea typeface="Garamond"/>
                <a:cs typeface="Garamond"/>
                <a:sym typeface="Garamond"/>
              </a:rPr>
              <a:t>In almeno ⅓ dei casi si associano alla patologia psichiatrica altre comorbidità e/o problematiche psico-sociali in modo da rendere difficoltosa una corretta presa in carico,esitando spesso in percorsi inadeguati</a:t>
            </a: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741" name="Shape 741"/>
        <p:cNvGrpSpPr/>
        <p:nvPr/>
      </p:nvGrpSpPr>
      <p:grpSpPr>
        <a:xfrm>
          <a:off x="0" y="0"/>
          <a:ext cx="0" cy="0"/>
          <a:chOff x="0" y="0"/>
          <a:chExt cx="0" cy="0"/>
        </a:xfrm>
      </p:grpSpPr>
      <p:sp>
        <p:nvSpPr>
          <p:cNvPr id="742" name="Shape 742"/>
          <p:cNvSpPr txBox="1"/>
          <p:nvPr>
            <p:ph type="title"/>
          </p:nvPr>
        </p:nvSpPr>
        <p:spPr>
          <a:xfrm>
            <a:off x="533400" y="0"/>
            <a:ext cx="8229600" cy="11430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rgbClr val="000000"/>
              </a:buClr>
              <a:buSzPct val="25000"/>
              <a:buFont typeface="Garamond"/>
              <a:buNone/>
            </a:pPr>
            <a:r>
              <a:rPr b="0" i="0" lang="en-US" sz="2000" u="none" cap="none" strike="noStrike">
                <a:solidFill>
                  <a:srgbClr val="000000"/>
                </a:solidFill>
                <a:latin typeface="Garamond"/>
                <a:ea typeface="Garamond"/>
                <a:cs typeface="Garamond"/>
                <a:sym typeface="Garamond"/>
              </a:rPr>
              <a:t>Ricoveri ordinari 14-17 anni  DRG 425-432</a:t>
            </a:r>
            <a:r>
              <a:rPr b="0" i="0" lang="en-US" sz="2000" u="none" cap="none" strike="noStrike">
                <a:solidFill>
                  <a:srgbClr val="006600"/>
                </a:solidFill>
                <a:latin typeface="Garamond"/>
                <a:ea typeface="Garamond"/>
                <a:cs typeface="Garamond"/>
                <a:sym typeface="Garamond"/>
              </a:rPr>
              <a:t> </a:t>
            </a:r>
            <a:br>
              <a:rPr b="0" i="0" lang="en-US" sz="2000" u="none" cap="none" strike="noStrike">
                <a:solidFill>
                  <a:srgbClr val="006600"/>
                </a:solidFill>
                <a:latin typeface="Garamond"/>
                <a:ea typeface="Garamond"/>
                <a:cs typeface="Garamond"/>
                <a:sym typeface="Garamond"/>
              </a:rPr>
            </a:br>
            <a:r>
              <a:rPr b="0" i="0" lang="en-US" sz="2000" u="none" cap="none" strike="noStrike">
                <a:solidFill>
                  <a:srgbClr val="000000"/>
                </a:solidFill>
                <a:latin typeface="Garamond"/>
                <a:ea typeface="Garamond"/>
                <a:cs typeface="Garamond"/>
                <a:sym typeface="Garamond"/>
              </a:rPr>
              <a:t>(valori assoluti e tassi di ospedalizzazione)</a:t>
            </a:r>
            <a:br>
              <a:rPr b="0" i="0" lang="en-US" sz="2000" u="none" cap="none" strike="noStrike">
                <a:solidFill>
                  <a:srgbClr val="000000"/>
                </a:solidFill>
                <a:latin typeface="Garamond"/>
                <a:ea typeface="Garamond"/>
                <a:cs typeface="Garamond"/>
                <a:sym typeface="Garamond"/>
              </a:rPr>
            </a:br>
            <a:r>
              <a:rPr b="0" i="0" lang="en-US" sz="2000" u="none" cap="none" strike="noStrike">
                <a:solidFill>
                  <a:srgbClr val="000000"/>
                </a:solidFill>
                <a:latin typeface="Garamond"/>
                <a:ea typeface="Garamond"/>
                <a:cs typeface="Garamond"/>
                <a:sym typeface="Garamond"/>
              </a:rPr>
              <a:t>anno 2003 - Dati nazionali</a:t>
            </a:r>
            <a:r>
              <a:rPr b="0" i="0" lang="en-US" sz="3200" u="none" cap="none" strike="noStrike">
                <a:solidFill>
                  <a:srgbClr val="000000"/>
                </a:solidFill>
                <a:latin typeface="Garamond"/>
                <a:ea typeface="Garamond"/>
                <a:cs typeface="Garamond"/>
                <a:sym typeface="Garamond"/>
              </a:rPr>
              <a:t> </a:t>
            </a:r>
          </a:p>
        </p:txBody>
      </p:sp>
      <p:grpSp>
        <p:nvGrpSpPr>
          <p:cNvPr id="743" name="Shape 743"/>
          <p:cNvGrpSpPr/>
          <p:nvPr/>
        </p:nvGrpSpPr>
        <p:grpSpPr>
          <a:xfrm>
            <a:off x="468312" y="2349500"/>
            <a:ext cx="8229600" cy="3394075"/>
            <a:chOff x="468312" y="2349500"/>
            <a:chExt cx="8229600" cy="3394075"/>
          </a:xfrm>
        </p:grpSpPr>
        <p:sp>
          <p:nvSpPr>
            <p:cNvPr id="744" name="Shape 744"/>
            <p:cNvSpPr txBox="1"/>
            <p:nvPr/>
          </p:nvSpPr>
          <p:spPr>
            <a:xfrm>
              <a:off x="5954712" y="4613275"/>
              <a:ext cx="2743199" cy="1130299"/>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1,7 ‰</a:t>
              </a:r>
            </a:p>
          </p:txBody>
        </p:sp>
        <p:sp>
          <p:nvSpPr>
            <p:cNvPr id="745" name="Shape 745"/>
            <p:cNvSpPr txBox="1"/>
            <p:nvPr/>
          </p:nvSpPr>
          <p:spPr>
            <a:xfrm>
              <a:off x="3211511" y="4613275"/>
              <a:ext cx="2743199" cy="1130299"/>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1,1 ‰</a:t>
              </a:r>
            </a:p>
          </p:txBody>
        </p:sp>
        <p:sp>
          <p:nvSpPr>
            <p:cNvPr id="746" name="Shape 746"/>
            <p:cNvSpPr txBox="1"/>
            <p:nvPr/>
          </p:nvSpPr>
          <p:spPr>
            <a:xfrm>
              <a:off x="468312" y="4613275"/>
              <a:ext cx="2743199" cy="1130299"/>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1,4 ‰</a:t>
              </a:r>
            </a:p>
          </p:txBody>
        </p:sp>
        <p:sp>
          <p:nvSpPr>
            <p:cNvPr id="747" name="Shape 747"/>
            <p:cNvSpPr txBox="1"/>
            <p:nvPr/>
          </p:nvSpPr>
          <p:spPr>
            <a:xfrm>
              <a:off x="5954712" y="3481387"/>
              <a:ext cx="2743199" cy="1131887"/>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1860</a:t>
              </a:r>
            </a:p>
          </p:txBody>
        </p:sp>
        <p:sp>
          <p:nvSpPr>
            <p:cNvPr id="748" name="Shape 748"/>
            <p:cNvSpPr txBox="1"/>
            <p:nvPr/>
          </p:nvSpPr>
          <p:spPr>
            <a:xfrm>
              <a:off x="3211511" y="3481387"/>
              <a:ext cx="2743199" cy="1131887"/>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1249</a:t>
              </a:r>
            </a:p>
          </p:txBody>
        </p:sp>
        <p:sp>
          <p:nvSpPr>
            <p:cNvPr id="749" name="Shape 749"/>
            <p:cNvSpPr txBox="1"/>
            <p:nvPr/>
          </p:nvSpPr>
          <p:spPr>
            <a:xfrm>
              <a:off x="468312" y="3481387"/>
              <a:ext cx="2743199" cy="1131887"/>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3109</a:t>
              </a:r>
            </a:p>
          </p:txBody>
        </p:sp>
        <p:sp>
          <p:nvSpPr>
            <p:cNvPr id="750" name="Shape 750"/>
            <p:cNvSpPr txBox="1"/>
            <p:nvPr/>
          </p:nvSpPr>
          <p:spPr>
            <a:xfrm>
              <a:off x="5954712" y="2349500"/>
              <a:ext cx="2743199" cy="1131887"/>
            </a:xfrm>
            <a:prstGeom prst="rect">
              <a:avLst/>
            </a:prstGeom>
            <a:solidFill>
              <a:schemeClr val="lt1">
                <a:alpha val="49803"/>
              </a:schemeClr>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3200" u="none">
                  <a:solidFill>
                    <a:srgbClr val="003300"/>
                  </a:solidFill>
                  <a:latin typeface="Garamond"/>
                  <a:ea typeface="Garamond"/>
                  <a:cs typeface="Garamond"/>
                  <a:sym typeface="Garamond"/>
                </a:rPr>
                <a:t>Femmine</a:t>
              </a:r>
            </a:p>
          </p:txBody>
        </p:sp>
        <p:sp>
          <p:nvSpPr>
            <p:cNvPr id="751" name="Shape 751"/>
            <p:cNvSpPr txBox="1"/>
            <p:nvPr/>
          </p:nvSpPr>
          <p:spPr>
            <a:xfrm>
              <a:off x="3211511" y="2349500"/>
              <a:ext cx="2743199" cy="1131887"/>
            </a:xfrm>
            <a:prstGeom prst="rect">
              <a:avLst/>
            </a:prstGeom>
            <a:solidFill>
              <a:schemeClr val="lt1">
                <a:alpha val="49803"/>
              </a:schemeClr>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3200" u="none">
                  <a:solidFill>
                    <a:srgbClr val="003300"/>
                  </a:solidFill>
                  <a:latin typeface="Garamond"/>
                  <a:ea typeface="Garamond"/>
                  <a:cs typeface="Garamond"/>
                  <a:sym typeface="Garamond"/>
                </a:rPr>
                <a:t>Maschi</a:t>
              </a:r>
            </a:p>
          </p:txBody>
        </p:sp>
        <p:sp>
          <p:nvSpPr>
            <p:cNvPr id="752" name="Shape 752"/>
            <p:cNvSpPr txBox="1"/>
            <p:nvPr/>
          </p:nvSpPr>
          <p:spPr>
            <a:xfrm>
              <a:off x="468312" y="2349500"/>
              <a:ext cx="2743199" cy="1131887"/>
            </a:xfrm>
            <a:prstGeom prst="rect">
              <a:avLst/>
            </a:prstGeom>
            <a:solidFill>
              <a:schemeClr val="lt1">
                <a:alpha val="49803"/>
              </a:schemeClr>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3200" u="none">
                  <a:solidFill>
                    <a:srgbClr val="003300"/>
                  </a:solidFill>
                  <a:latin typeface="Garamond"/>
                  <a:ea typeface="Garamond"/>
                  <a:cs typeface="Garamond"/>
                  <a:sym typeface="Garamond"/>
                </a:rPr>
                <a:t>Totale</a:t>
              </a:r>
            </a:p>
          </p:txBody>
        </p:sp>
        <p:cxnSp>
          <p:nvCxnSpPr>
            <p:cNvPr id="753" name="Shape 753"/>
            <p:cNvCxnSpPr/>
            <p:nvPr/>
          </p:nvCxnSpPr>
          <p:spPr>
            <a:xfrm>
              <a:off x="468312" y="2349500"/>
              <a:ext cx="8229600" cy="0"/>
            </a:xfrm>
            <a:prstGeom prst="straightConnector1">
              <a:avLst/>
            </a:prstGeom>
            <a:noFill/>
            <a:ln cap="sq" cmpd="sng" w="28575">
              <a:solidFill>
                <a:schemeClr val="dk1"/>
              </a:solidFill>
              <a:prstDash val="solid"/>
              <a:miter/>
              <a:headEnd len="med" w="med" type="none"/>
              <a:tailEnd len="med" w="med" type="none"/>
            </a:ln>
          </p:spPr>
        </p:cxnSp>
        <p:cxnSp>
          <p:nvCxnSpPr>
            <p:cNvPr id="754" name="Shape 754"/>
            <p:cNvCxnSpPr/>
            <p:nvPr/>
          </p:nvCxnSpPr>
          <p:spPr>
            <a:xfrm>
              <a:off x="468312" y="3481387"/>
              <a:ext cx="8229600" cy="0"/>
            </a:xfrm>
            <a:prstGeom prst="straightConnector1">
              <a:avLst/>
            </a:prstGeom>
            <a:noFill/>
            <a:ln cap="flat" cmpd="sng" w="12700">
              <a:solidFill>
                <a:schemeClr val="dk1"/>
              </a:solidFill>
              <a:prstDash val="solid"/>
              <a:miter/>
              <a:headEnd len="med" w="med" type="none"/>
              <a:tailEnd len="med" w="med" type="none"/>
            </a:ln>
          </p:spPr>
        </p:cxnSp>
        <p:cxnSp>
          <p:nvCxnSpPr>
            <p:cNvPr id="755" name="Shape 755"/>
            <p:cNvCxnSpPr/>
            <p:nvPr/>
          </p:nvCxnSpPr>
          <p:spPr>
            <a:xfrm>
              <a:off x="468312" y="4613275"/>
              <a:ext cx="8229600" cy="0"/>
            </a:xfrm>
            <a:prstGeom prst="straightConnector1">
              <a:avLst/>
            </a:prstGeom>
            <a:noFill/>
            <a:ln cap="flat" cmpd="sng" w="12700">
              <a:solidFill>
                <a:schemeClr val="dk1"/>
              </a:solidFill>
              <a:prstDash val="solid"/>
              <a:miter/>
              <a:headEnd len="med" w="med" type="none"/>
              <a:tailEnd len="med" w="med" type="none"/>
            </a:ln>
          </p:spPr>
        </p:cxnSp>
        <p:cxnSp>
          <p:nvCxnSpPr>
            <p:cNvPr id="756" name="Shape 756"/>
            <p:cNvCxnSpPr/>
            <p:nvPr/>
          </p:nvCxnSpPr>
          <p:spPr>
            <a:xfrm>
              <a:off x="468312" y="5743575"/>
              <a:ext cx="8229600" cy="0"/>
            </a:xfrm>
            <a:prstGeom prst="straightConnector1">
              <a:avLst/>
            </a:prstGeom>
            <a:noFill/>
            <a:ln cap="sq" cmpd="sng" w="28575">
              <a:solidFill>
                <a:schemeClr val="dk1"/>
              </a:solidFill>
              <a:prstDash val="solid"/>
              <a:miter/>
              <a:headEnd len="med" w="med" type="none"/>
              <a:tailEnd len="med" w="med" type="none"/>
            </a:ln>
          </p:spPr>
        </p:cxnSp>
        <p:cxnSp>
          <p:nvCxnSpPr>
            <p:cNvPr id="757" name="Shape 757"/>
            <p:cNvCxnSpPr/>
            <p:nvPr/>
          </p:nvCxnSpPr>
          <p:spPr>
            <a:xfrm>
              <a:off x="468312" y="2349500"/>
              <a:ext cx="0" cy="3394075"/>
            </a:xfrm>
            <a:prstGeom prst="straightConnector1">
              <a:avLst/>
            </a:prstGeom>
            <a:noFill/>
            <a:ln cap="sq" cmpd="sng" w="28575">
              <a:solidFill>
                <a:schemeClr val="dk1"/>
              </a:solidFill>
              <a:prstDash val="solid"/>
              <a:miter/>
              <a:headEnd len="med" w="med" type="none"/>
              <a:tailEnd len="med" w="med" type="none"/>
            </a:ln>
          </p:spPr>
        </p:cxnSp>
        <p:cxnSp>
          <p:nvCxnSpPr>
            <p:cNvPr id="758" name="Shape 758"/>
            <p:cNvCxnSpPr/>
            <p:nvPr/>
          </p:nvCxnSpPr>
          <p:spPr>
            <a:xfrm>
              <a:off x="3211511" y="2349500"/>
              <a:ext cx="0" cy="3394075"/>
            </a:xfrm>
            <a:prstGeom prst="straightConnector1">
              <a:avLst/>
            </a:prstGeom>
            <a:noFill/>
            <a:ln cap="flat" cmpd="sng" w="12700">
              <a:solidFill>
                <a:schemeClr val="dk1"/>
              </a:solidFill>
              <a:prstDash val="solid"/>
              <a:miter/>
              <a:headEnd len="med" w="med" type="none"/>
              <a:tailEnd len="med" w="med" type="none"/>
            </a:ln>
          </p:spPr>
        </p:cxnSp>
        <p:cxnSp>
          <p:nvCxnSpPr>
            <p:cNvPr id="759" name="Shape 759"/>
            <p:cNvCxnSpPr/>
            <p:nvPr/>
          </p:nvCxnSpPr>
          <p:spPr>
            <a:xfrm>
              <a:off x="5954712" y="2349500"/>
              <a:ext cx="0" cy="3394075"/>
            </a:xfrm>
            <a:prstGeom prst="straightConnector1">
              <a:avLst/>
            </a:prstGeom>
            <a:noFill/>
            <a:ln cap="flat" cmpd="sng" w="12700">
              <a:solidFill>
                <a:schemeClr val="dk1"/>
              </a:solidFill>
              <a:prstDash val="solid"/>
              <a:miter/>
              <a:headEnd len="med" w="med" type="none"/>
              <a:tailEnd len="med" w="med" type="none"/>
            </a:ln>
          </p:spPr>
        </p:cxnSp>
        <p:cxnSp>
          <p:nvCxnSpPr>
            <p:cNvPr id="760" name="Shape 760"/>
            <p:cNvCxnSpPr/>
            <p:nvPr/>
          </p:nvCxnSpPr>
          <p:spPr>
            <a:xfrm>
              <a:off x="8697911" y="2349500"/>
              <a:ext cx="0" cy="3394075"/>
            </a:xfrm>
            <a:prstGeom prst="straightConnector1">
              <a:avLst/>
            </a:prstGeom>
            <a:noFill/>
            <a:ln cap="sq" cmpd="sng" w="28575">
              <a:solidFill>
                <a:schemeClr val="dk1"/>
              </a:solidFill>
              <a:prstDash val="solid"/>
              <a:miter/>
              <a:headEnd len="med" w="med" type="none"/>
              <a:tailEnd len="med" w="med" type="none"/>
            </a:ln>
          </p:spPr>
        </p:cxnSp>
      </p:gr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765" name="Shape 765"/>
        <p:cNvGrpSpPr/>
        <p:nvPr/>
      </p:nvGrpSpPr>
      <p:grpSpPr>
        <a:xfrm>
          <a:off x="0" y="0"/>
          <a:ext cx="0" cy="0"/>
          <a:chOff x="0" y="0"/>
          <a:chExt cx="0" cy="0"/>
        </a:xfrm>
      </p:grpSpPr>
      <p:sp>
        <p:nvSpPr>
          <p:cNvPr id="766" name="Shape 766"/>
          <p:cNvSpPr txBox="1"/>
          <p:nvPr>
            <p:ph type="title"/>
          </p:nvPr>
        </p:nvSpPr>
        <p:spPr>
          <a:xfrm>
            <a:off x="468312" y="46036"/>
            <a:ext cx="8218487" cy="10794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rgbClr val="000000"/>
              </a:buClr>
              <a:buSzPct val="25000"/>
              <a:buFont typeface="Garamond"/>
              <a:buNone/>
            </a:pPr>
            <a:r>
              <a:rPr b="0" i="0" lang="en-US" sz="2000" u="none" cap="none" strike="noStrike">
                <a:solidFill>
                  <a:srgbClr val="000000"/>
                </a:solidFill>
                <a:latin typeface="Garamond"/>
                <a:ea typeface="Garamond"/>
                <a:cs typeface="Garamond"/>
                <a:sym typeface="Garamond"/>
              </a:rPr>
              <a:t>Ricoveri Ordinari Ripetuti in % dal 2002 al primo semestre 2005 per</a:t>
            </a:r>
            <a:br>
              <a:rPr b="0" i="0" lang="en-US" sz="2000" u="none" cap="none" strike="noStrike">
                <a:solidFill>
                  <a:srgbClr val="000000"/>
                </a:solidFill>
                <a:latin typeface="Garamond"/>
                <a:ea typeface="Garamond"/>
                <a:cs typeface="Garamond"/>
                <a:sym typeface="Garamond"/>
              </a:rPr>
            </a:br>
            <a:r>
              <a:rPr b="0" i="0" lang="en-US" sz="2000" u="none" cap="none" strike="noStrike">
                <a:solidFill>
                  <a:srgbClr val="000000"/>
                </a:solidFill>
                <a:latin typeface="Garamond"/>
                <a:ea typeface="Garamond"/>
                <a:cs typeface="Garamond"/>
                <a:sym typeface="Garamond"/>
              </a:rPr>
              <a:t>i DRG 425-432 (Pazienti 14-17 anni residenti in Emilia-Romagna; coorte iniziale al 2002: 199 Pazienti)</a:t>
            </a:r>
          </a:p>
        </p:txBody>
      </p:sp>
      <p:grpSp>
        <p:nvGrpSpPr>
          <p:cNvPr id="767" name="Shape 767"/>
          <p:cNvGrpSpPr/>
          <p:nvPr/>
        </p:nvGrpSpPr>
        <p:grpSpPr>
          <a:xfrm>
            <a:off x="1143000" y="2227261"/>
            <a:ext cx="6781800" cy="2806700"/>
            <a:chOff x="1143000" y="2227261"/>
            <a:chExt cx="6781800" cy="2806700"/>
          </a:xfrm>
        </p:grpSpPr>
        <p:sp>
          <p:nvSpPr>
            <p:cNvPr id="768" name="Shape 768"/>
            <p:cNvSpPr txBox="1"/>
            <p:nvPr/>
          </p:nvSpPr>
          <p:spPr>
            <a:xfrm>
              <a:off x="5664200" y="3779837"/>
              <a:ext cx="2260599" cy="1254125"/>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26%</a:t>
              </a:r>
            </a:p>
          </p:txBody>
        </p:sp>
        <p:sp>
          <p:nvSpPr>
            <p:cNvPr id="769" name="Shape 769"/>
            <p:cNvSpPr txBox="1"/>
            <p:nvPr/>
          </p:nvSpPr>
          <p:spPr>
            <a:xfrm>
              <a:off x="3403600" y="3779837"/>
              <a:ext cx="2260599" cy="1254125"/>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208</a:t>
              </a:r>
            </a:p>
          </p:txBody>
        </p:sp>
        <p:sp>
          <p:nvSpPr>
            <p:cNvPr id="770" name="Shape 770"/>
            <p:cNvSpPr txBox="1"/>
            <p:nvPr/>
          </p:nvSpPr>
          <p:spPr>
            <a:xfrm>
              <a:off x="1143000" y="3779837"/>
              <a:ext cx="2260599" cy="1254125"/>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103</a:t>
              </a:r>
            </a:p>
          </p:txBody>
        </p:sp>
        <p:sp>
          <p:nvSpPr>
            <p:cNvPr id="771" name="Shape 771"/>
            <p:cNvSpPr txBox="1"/>
            <p:nvPr/>
          </p:nvSpPr>
          <p:spPr>
            <a:xfrm>
              <a:off x="5664200" y="2227261"/>
              <a:ext cx="2260599" cy="1552575"/>
            </a:xfrm>
            <a:prstGeom prst="rect">
              <a:avLst/>
            </a:prstGeom>
            <a:solidFill>
              <a:schemeClr val="lt1">
                <a:alpha val="49803"/>
              </a:schemeClr>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3200" u="none">
                  <a:solidFill>
                    <a:srgbClr val="003300"/>
                  </a:solidFill>
                  <a:latin typeface="Garamond"/>
                  <a:ea typeface="Garamond"/>
                  <a:cs typeface="Garamond"/>
                  <a:sym typeface="Garamond"/>
                </a:rPr>
                <a:t>% Ricoveri ripetuti</a:t>
              </a:r>
            </a:p>
          </p:txBody>
        </p:sp>
        <p:sp>
          <p:nvSpPr>
            <p:cNvPr id="772" name="Shape 772"/>
            <p:cNvSpPr txBox="1"/>
            <p:nvPr/>
          </p:nvSpPr>
          <p:spPr>
            <a:xfrm>
              <a:off x="3403600" y="2227261"/>
              <a:ext cx="2260599" cy="1552575"/>
            </a:xfrm>
            <a:prstGeom prst="rect">
              <a:avLst/>
            </a:prstGeom>
            <a:solidFill>
              <a:schemeClr val="lt1">
                <a:alpha val="49803"/>
              </a:schemeClr>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3200" u="none">
                  <a:solidFill>
                    <a:srgbClr val="003300"/>
                  </a:solidFill>
                  <a:latin typeface="Garamond"/>
                  <a:ea typeface="Garamond"/>
                  <a:cs typeface="Garamond"/>
                  <a:sym typeface="Garamond"/>
                </a:rPr>
                <a:t>Numero di ricoveri totale</a:t>
              </a:r>
            </a:p>
          </p:txBody>
        </p:sp>
        <p:sp>
          <p:nvSpPr>
            <p:cNvPr id="773" name="Shape 773"/>
            <p:cNvSpPr txBox="1"/>
            <p:nvPr/>
          </p:nvSpPr>
          <p:spPr>
            <a:xfrm>
              <a:off x="1143000" y="2227261"/>
              <a:ext cx="2260599" cy="1552575"/>
            </a:xfrm>
            <a:prstGeom prst="rect">
              <a:avLst/>
            </a:prstGeom>
            <a:solidFill>
              <a:schemeClr val="lt1">
                <a:alpha val="49803"/>
              </a:schemeClr>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3200" u="none">
                  <a:solidFill>
                    <a:srgbClr val="003300"/>
                  </a:solidFill>
                  <a:latin typeface="Garamond"/>
                  <a:ea typeface="Garamond"/>
                  <a:cs typeface="Garamond"/>
                  <a:sym typeface="Garamond"/>
                </a:rPr>
                <a:t>Numero pazienti</a:t>
              </a:r>
            </a:p>
          </p:txBody>
        </p:sp>
        <p:cxnSp>
          <p:nvCxnSpPr>
            <p:cNvPr id="774" name="Shape 774"/>
            <p:cNvCxnSpPr/>
            <p:nvPr/>
          </p:nvCxnSpPr>
          <p:spPr>
            <a:xfrm>
              <a:off x="1143000" y="2227261"/>
              <a:ext cx="6781800" cy="0"/>
            </a:xfrm>
            <a:prstGeom prst="straightConnector1">
              <a:avLst/>
            </a:prstGeom>
            <a:noFill/>
            <a:ln cap="sq" cmpd="sng" w="28575">
              <a:solidFill>
                <a:schemeClr val="dk1"/>
              </a:solidFill>
              <a:prstDash val="solid"/>
              <a:miter/>
              <a:headEnd len="med" w="med" type="none"/>
              <a:tailEnd len="med" w="med" type="none"/>
            </a:ln>
          </p:spPr>
        </p:cxnSp>
        <p:cxnSp>
          <p:nvCxnSpPr>
            <p:cNvPr id="775" name="Shape 775"/>
            <p:cNvCxnSpPr/>
            <p:nvPr/>
          </p:nvCxnSpPr>
          <p:spPr>
            <a:xfrm>
              <a:off x="1143000" y="3779837"/>
              <a:ext cx="6781800" cy="0"/>
            </a:xfrm>
            <a:prstGeom prst="straightConnector1">
              <a:avLst/>
            </a:prstGeom>
            <a:noFill/>
            <a:ln cap="flat" cmpd="sng" w="12700">
              <a:solidFill>
                <a:schemeClr val="dk1"/>
              </a:solidFill>
              <a:prstDash val="solid"/>
              <a:miter/>
              <a:headEnd len="med" w="med" type="none"/>
              <a:tailEnd len="med" w="med" type="none"/>
            </a:ln>
          </p:spPr>
        </p:cxnSp>
        <p:cxnSp>
          <p:nvCxnSpPr>
            <p:cNvPr id="776" name="Shape 776"/>
            <p:cNvCxnSpPr/>
            <p:nvPr/>
          </p:nvCxnSpPr>
          <p:spPr>
            <a:xfrm>
              <a:off x="1143000" y="5033962"/>
              <a:ext cx="6781800" cy="0"/>
            </a:xfrm>
            <a:prstGeom prst="straightConnector1">
              <a:avLst/>
            </a:prstGeom>
            <a:noFill/>
            <a:ln cap="sq" cmpd="sng" w="28575">
              <a:solidFill>
                <a:schemeClr val="dk1"/>
              </a:solidFill>
              <a:prstDash val="solid"/>
              <a:miter/>
              <a:headEnd len="med" w="med" type="none"/>
              <a:tailEnd len="med" w="med" type="none"/>
            </a:ln>
          </p:spPr>
        </p:cxnSp>
        <p:cxnSp>
          <p:nvCxnSpPr>
            <p:cNvPr id="777" name="Shape 777"/>
            <p:cNvCxnSpPr/>
            <p:nvPr/>
          </p:nvCxnSpPr>
          <p:spPr>
            <a:xfrm>
              <a:off x="1143000" y="2227261"/>
              <a:ext cx="0" cy="2806699"/>
            </a:xfrm>
            <a:prstGeom prst="straightConnector1">
              <a:avLst/>
            </a:prstGeom>
            <a:noFill/>
            <a:ln cap="sq" cmpd="sng" w="28575">
              <a:solidFill>
                <a:schemeClr val="dk1"/>
              </a:solidFill>
              <a:prstDash val="solid"/>
              <a:miter/>
              <a:headEnd len="med" w="med" type="none"/>
              <a:tailEnd len="med" w="med" type="none"/>
            </a:ln>
          </p:spPr>
        </p:cxnSp>
        <p:cxnSp>
          <p:nvCxnSpPr>
            <p:cNvPr id="778" name="Shape 778"/>
            <p:cNvCxnSpPr/>
            <p:nvPr/>
          </p:nvCxnSpPr>
          <p:spPr>
            <a:xfrm>
              <a:off x="3403600" y="2227261"/>
              <a:ext cx="0" cy="2806699"/>
            </a:xfrm>
            <a:prstGeom prst="straightConnector1">
              <a:avLst/>
            </a:prstGeom>
            <a:noFill/>
            <a:ln cap="flat" cmpd="sng" w="12700">
              <a:solidFill>
                <a:schemeClr val="dk1"/>
              </a:solidFill>
              <a:prstDash val="solid"/>
              <a:miter/>
              <a:headEnd len="med" w="med" type="none"/>
              <a:tailEnd len="med" w="med" type="none"/>
            </a:ln>
          </p:spPr>
        </p:cxnSp>
        <p:cxnSp>
          <p:nvCxnSpPr>
            <p:cNvPr id="779" name="Shape 779"/>
            <p:cNvCxnSpPr/>
            <p:nvPr/>
          </p:nvCxnSpPr>
          <p:spPr>
            <a:xfrm>
              <a:off x="5664200" y="2227261"/>
              <a:ext cx="0" cy="2806699"/>
            </a:xfrm>
            <a:prstGeom prst="straightConnector1">
              <a:avLst/>
            </a:prstGeom>
            <a:noFill/>
            <a:ln cap="flat" cmpd="sng" w="12700">
              <a:solidFill>
                <a:schemeClr val="dk1"/>
              </a:solidFill>
              <a:prstDash val="solid"/>
              <a:miter/>
              <a:headEnd len="med" w="med" type="none"/>
              <a:tailEnd len="med" w="med" type="none"/>
            </a:ln>
          </p:spPr>
        </p:cxnSp>
        <p:cxnSp>
          <p:nvCxnSpPr>
            <p:cNvPr id="780" name="Shape 780"/>
            <p:cNvCxnSpPr/>
            <p:nvPr/>
          </p:nvCxnSpPr>
          <p:spPr>
            <a:xfrm>
              <a:off x="7924800" y="2227261"/>
              <a:ext cx="0" cy="2806699"/>
            </a:xfrm>
            <a:prstGeom prst="straightConnector1">
              <a:avLst/>
            </a:prstGeom>
            <a:noFill/>
            <a:ln cap="sq" cmpd="sng" w="28575">
              <a:solidFill>
                <a:schemeClr val="dk1"/>
              </a:solidFill>
              <a:prstDash val="solid"/>
              <a:miter/>
              <a:headEnd len="med" w="med" type="none"/>
              <a:tailEnd len="med" w="med" type="none"/>
            </a:ln>
          </p:spPr>
        </p:cxnSp>
      </p:gr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785" name="Shape 785"/>
        <p:cNvGrpSpPr/>
        <p:nvPr/>
      </p:nvGrpSpPr>
      <p:grpSpPr>
        <a:xfrm>
          <a:off x="0" y="0"/>
          <a:ext cx="0" cy="0"/>
          <a:chOff x="0" y="0"/>
          <a:chExt cx="0" cy="0"/>
        </a:xfrm>
      </p:grpSpPr>
      <p:sp>
        <p:nvSpPr>
          <p:cNvPr id="786" name="Shape 786"/>
          <p:cNvSpPr txBox="1"/>
          <p:nvPr>
            <p:ph type="title"/>
          </p:nvPr>
        </p:nvSpPr>
        <p:spPr>
          <a:xfrm>
            <a:off x="1143000" y="76200"/>
            <a:ext cx="6781800" cy="1066799"/>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3200" u="none" cap="none" strike="noStrike">
                <a:solidFill>
                  <a:srgbClr val="000000"/>
                </a:solidFill>
                <a:latin typeface="Garamond"/>
                <a:ea typeface="Garamond"/>
                <a:cs typeface="Garamond"/>
                <a:sym typeface="Garamond"/>
              </a:rPr>
              <a:t>RICOVERI RIPETUTI</a:t>
            </a:r>
            <a:br>
              <a:rPr b="0" i="0" lang="en-US" sz="3200" u="none" cap="none" strike="noStrike">
                <a:solidFill>
                  <a:srgbClr val="000000"/>
                </a:solidFill>
                <a:latin typeface="Garamond"/>
                <a:ea typeface="Garamond"/>
                <a:cs typeface="Garamond"/>
                <a:sym typeface="Garamond"/>
              </a:rPr>
            </a:br>
            <a:r>
              <a:rPr b="0" i="0" lang="en-US" sz="3200" u="none" cap="none" strike="noStrike">
                <a:solidFill>
                  <a:srgbClr val="000000"/>
                </a:solidFill>
                <a:latin typeface="Garamond"/>
                <a:ea typeface="Garamond"/>
                <a:cs typeface="Garamond"/>
                <a:sym typeface="Garamond"/>
              </a:rPr>
              <a:t>REGIONE TOSCANA ANNO 2002</a:t>
            </a:r>
          </a:p>
        </p:txBody>
      </p:sp>
      <p:grpSp>
        <p:nvGrpSpPr>
          <p:cNvPr id="787" name="Shape 787"/>
          <p:cNvGrpSpPr/>
          <p:nvPr/>
        </p:nvGrpSpPr>
        <p:grpSpPr>
          <a:xfrm>
            <a:off x="457200" y="1600200"/>
            <a:ext cx="8229600" cy="4378325"/>
            <a:chOff x="457200" y="1600200"/>
            <a:chExt cx="8229600" cy="4378325"/>
          </a:xfrm>
        </p:grpSpPr>
        <p:sp>
          <p:nvSpPr>
            <p:cNvPr id="788" name="Shape 788"/>
            <p:cNvSpPr txBox="1"/>
            <p:nvPr/>
          </p:nvSpPr>
          <p:spPr>
            <a:xfrm>
              <a:off x="6591300" y="4606925"/>
              <a:ext cx="2095499" cy="1371599"/>
            </a:xfrm>
            <a:prstGeom prst="rect">
              <a:avLst/>
            </a:prstGeom>
            <a:blipFill rotWithShape="1">
              <a:blip r:embed="rId3">
                <a:alphaModFix/>
              </a:blip>
              <a:stretch>
                <a:fillRect b="0" l="0" r="0" t="0"/>
              </a:stretch>
            </a:blip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13%</a:t>
              </a:r>
            </a:p>
          </p:txBody>
        </p:sp>
        <p:sp>
          <p:nvSpPr>
            <p:cNvPr id="789" name="Shape 789"/>
            <p:cNvSpPr txBox="1"/>
            <p:nvPr/>
          </p:nvSpPr>
          <p:spPr>
            <a:xfrm>
              <a:off x="4416425" y="4606925"/>
              <a:ext cx="2174875" cy="1371599"/>
            </a:xfrm>
            <a:prstGeom prst="rect">
              <a:avLst/>
            </a:prstGeom>
            <a:blipFill rotWithShape="1">
              <a:blip r:embed="rId3">
                <a:alphaModFix/>
              </a:blip>
              <a:stretch>
                <a:fillRect b="0" l="0" r="0" t="0"/>
              </a:stretch>
            </a:blip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3.0</a:t>
              </a:r>
            </a:p>
          </p:txBody>
        </p:sp>
        <p:sp>
          <p:nvSpPr>
            <p:cNvPr id="790" name="Shape 790"/>
            <p:cNvSpPr txBox="1"/>
            <p:nvPr/>
          </p:nvSpPr>
          <p:spPr>
            <a:xfrm>
              <a:off x="2552700" y="4606925"/>
              <a:ext cx="1863725" cy="1371599"/>
            </a:xfrm>
            <a:prstGeom prst="rect">
              <a:avLst/>
            </a:prstGeom>
            <a:blipFill rotWithShape="1">
              <a:blip r:embed="rId3">
                <a:alphaModFix/>
              </a:blip>
              <a:stretch>
                <a:fillRect b="0" l="0" r="0" t="0"/>
              </a:stretch>
            </a:blip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22%</a:t>
              </a:r>
            </a:p>
          </p:txBody>
        </p:sp>
        <p:sp>
          <p:nvSpPr>
            <p:cNvPr id="791" name="Shape 791"/>
            <p:cNvSpPr txBox="1"/>
            <p:nvPr/>
          </p:nvSpPr>
          <p:spPr>
            <a:xfrm>
              <a:off x="457200" y="4606925"/>
              <a:ext cx="2095499" cy="1371599"/>
            </a:xfrm>
            <a:prstGeom prst="rect">
              <a:avLst/>
            </a:prstGeom>
            <a:solidFill>
              <a:schemeClr val="lt1">
                <a:alpha val="49803"/>
              </a:schemeClr>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3200" u="none">
                  <a:solidFill>
                    <a:srgbClr val="003300"/>
                  </a:solidFill>
                  <a:latin typeface="Garamond"/>
                  <a:ea typeface="Garamond"/>
                  <a:cs typeface="Garamond"/>
                  <a:sym typeface="Garamond"/>
                </a:rPr>
                <a:t>Pazienti </a:t>
              </a:r>
            </a:p>
            <a:p>
              <a:pPr indent="0" lvl="0" marL="0" marR="0" rtl="0" algn="ctr">
                <a:lnSpc>
                  <a:spcPct val="100000"/>
                </a:lnSpc>
                <a:spcBef>
                  <a:spcPts val="640"/>
                </a:spcBef>
                <a:spcAft>
                  <a:spcPts val="0"/>
                </a:spcAft>
                <a:buClr>
                  <a:srgbClr val="003300"/>
                </a:buClr>
                <a:buSzPct val="25000"/>
                <a:buFont typeface="Garamond"/>
                <a:buNone/>
              </a:pPr>
              <a:r>
                <a:rPr b="0" i="0" lang="en-US" sz="3200" u="none">
                  <a:solidFill>
                    <a:srgbClr val="003300"/>
                  </a:solidFill>
                  <a:latin typeface="Garamond"/>
                  <a:ea typeface="Garamond"/>
                  <a:cs typeface="Garamond"/>
                  <a:sym typeface="Garamond"/>
                </a:rPr>
                <a:t>18-20 anni</a:t>
              </a:r>
            </a:p>
          </p:txBody>
        </p:sp>
        <p:sp>
          <p:nvSpPr>
            <p:cNvPr id="792" name="Shape 792"/>
            <p:cNvSpPr txBox="1"/>
            <p:nvPr/>
          </p:nvSpPr>
          <p:spPr>
            <a:xfrm>
              <a:off x="6591300" y="3235325"/>
              <a:ext cx="2095499" cy="1371599"/>
            </a:xfrm>
            <a:prstGeom prst="rect">
              <a:avLst/>
            </a:prstGeom>
            <a:blipFill rotWithShape="1">
              <a:blip r:embed="rId3">
                <a:alphaModFix/>
              </a:blip>
              <a:stretch>
                <a:fillRect b="0" l="0" r="0" t="0"/>
              </a:stretch>
            </a:blip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31%</a:t>
              </a:r>
            </a:p>
          </p:txBody>
        </p:sp>
        <p:sp>
          <p:nvSpPr>
            <p:cNvPr id="793" name="Shape 793"/>
            <p:cNvSpPr txBox="1"/>
            <p:nvPr/>
          </p:nvSpPr>
          <p:spPr>
            <a:xfrm>
              <a:off x="4416425" y="3235325"/>
              <a:ext cx="2174875" cy="1371599"/>
            </a:xfrm>
            <a:prstGeom prst="rect">
              <a:avLst/>
            </a:prstGeom>
            <a:blipFill rotWithShape="1">
              <a:blip r:embed="rId3">
                <a:alphaModFix/>
              </a:blip>
              <a:stretch>
                <a:fillRect b="0" l="0" r="0" t="0"/>
              </a:stretch>
            </a:blip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3.6</a:t>
              </a:r>
            </a:p>
          </p:txBody>
        </p:sp>
        <p:sp>
          <p:nvSpPr>
            <p:cNvPr id="794" name="Shape 794"/>
            <p:cNvSpPr txBox="1"/>
            <p:nvPr/>
          </p:nvSpPr>
          <p:spPr>
            <a:xfrm>
              <a:off x="2552700" y="3235325"/>
              <a:ext cx="1863725" cy="1371599"/>
            </a:xfrm>
            <a:prstGeom prst="rect">
              <a:avLst/>
            </a:prstGeom>
            <a:blipFill rotWithShape="1">
              <a:blip r:embed="rId3">
                <a:alphaModFix/>
              </a:blip>
              <a:stretch>
                <a:fillRect b="0" l="0" r="0" t="0"/>
              </a:stretch>
            </a:blip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a:solidFill>
                    <a:srgbClr val="000000"/>
                  </a:solidFill>
                  <a:latin typeface="Garamond"/>
                  <a:ea typeface="Garamond"/>
                  <a:cs typeface="Garamond"/>
                  <a:sym typeface="Garamond"/>
                </a:rPr>
                <a:t>21%</a:t>
              </a:r>
            </a:p>
          </p:txBody>
        </p:sp>
        <p:sp>
          <p:nvSpPr>
            <p:cNvPr id="795" name="Shape 795"/>
            <p:cNvSpPr txBox="1"/>
            <p:nvPr/>
          </p:nvSpPr>
          <p:spPr>
            <a:xfrm>
              <a:off x="457200" y="3235325"/>
              <a:ext cx="2095499" cy="1371599"/>
            </a:xfrm>
            <a:prstGeom prst="rect">
              <a:avLst/>
            </a:prstGeom>
            <a:solidFill>
              <a:schemeClr val="lt1">
                <a:alpha val="49803"/>
              </a:schemeClr>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3200" u="none">
                  <a:solidFill>
                    <a:srgbClr val="003300"/>
                  </a:solidFill>
                  <a:latin typeface="Garamond"/>
                  <a:ea typeface="Garamond"/>
                  <a:cs typeface="Garamond"/>
                  <a:sym typeface="Garamond"/>
                </a:rPr>
                <a:t>Pazienti </a:t>
              </a:r>
            </a:p>
            <a:p>
              <a:pPr indent="0" lvl="0" marL="0" marR="0" rtl="0" algn="ctr">
                <a:lnSpc>
                  <a:spcPct val="100000"/>
                </a:lnSpc>
                <a:spcBef>
                  <a:spcPts val="640"/>
                </a:spcBef>
                <a:spcAft>
                  <a:spcPts val="0"/>
                </a:spcAft>
                <a:buClr>
                  <a:srgbClr val="003300"/>
                </a:buClr>
                <a:buSzPct val="25000"/>
                <a:buFont typeface="Garamond"/>
                <a:buNone/>
              </a:pPr>
              <a:r>
                <a:rPr b="0" i="0" lang="en-US" sz="3200" u="none">
                  <a:solidFill>
                    <a:srgbClr val="003300"/>
                  </a:solidFill>
                  <a:latin typeface="Garamond"/>
                  <a:ea typeface="Garamond"/>
                  <a:cs typeface="Garamond"/>
                  <a:sym typeface="Garamond"/>
                </a:rPr>
                <a:t>14-17 anni</a:t>
              </a:r>
            </a:p>
          </p:txBody>
        </p:sp>
        <p:sp>
          <p:nvSpPr>
            <p:cNvPr id="796" name="Shape 796"/>
            <p:cNvSpPr txBox="1"/>
            <p:nvPr/>
          </p:nvSpPr>
          <p:spPr>
            <a:xfrm>
              <a:off x="6591300" y="1600200"/>
              <a:ext cx="2095499" cy="1635125"/>
            </a:xfrm>
            <a:prstGeom prst="rect">
              <a:avLst/>
            </a:prstGeom>
            <a:solidFill>
              <a:schemeClr val="lt1">
                <a:alpha val="49803"/>
              </a:schemeClr>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3200" u="none">
                  <a:solidFill>
                    <a:srgbClr val="003300"/>
                  </a:solidFill>
                  <a:latin typeface="Garamond"/>
                  <a:ea typeface="Garamond"/>
                  <a:cs typeface="Garamond"/>
                  <a:sym typeface="Garamond"/>
                </a:rPr>
                <a:t>Hanno cambiato DRG</a:t>
              </a:r>
            </a:p>
          </p:txBody>
        </p:sp>
        <p:sp>
          <p:nvSpPr>
            <p:cNvPr id="797" name="Shape 797"/>
            <p:cNvSpPr txBox="1"/>
            <p:nvPr/>
          </p:nvSpPr>
          <p:spPr>
            <a:xfrm>
              <a:off x="4416425" y="1600200"/>
              <a:ext cx="2174875" cy="1635125"/>
            </a:xfrm>
            <a:prstGeom prst="rect">
              <a:avLst/>
            </a:prstGeom>
            <a:solidFill>
              <a:schemeClr val="lt1">
                <a:alpha val="49803"/>
              </a:schemeClr>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3200" u="none">
                  <a:solidFill>
                    <a:srgbClr val="003300"/>
                  </a:solidFill>
                  <a:latin typeface="Garamond"/>
                  <a:ea typeface="Garamond"/>
                  <a:cs typeface="Garamond"/>
                  <a:sym typeface="Garamond"/>
                </a:rPr>
                <a:t>Media di ricoveri annui</a:t>
              </a:r>
            </a:p>
          </p:txBody>
        </p:sp>
        <p:sp>
          <p:nvSpPr>
            <p:cNvPr id="798" name="Shape 798"/>
            <p:cNvSpPr txBox="1"/>
            <p:nvPr/>
          </p:nvSpPr>
          <p:spPr>
            <a:xfrm>
              <a:off x="2552700" y="1600200"/>
              <a:ext cx="1863725" cy="1635125"/>
            </a:xfrm>
            <a:prstGeom prst="rect">
              <a:avLst/>
            </a:prstGeom>
            <a:solidFill>
              <a:schemeClr val="lt1">
                <a:alpha val="49803"/>
              </a:schemeClr>
            </a:solid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3200" u="none">
                  <a:solidFill>
                    <a:srgbClr val="003300"/>
                  </a:solidFill>
                  <a:latin typeface="Garamond"/>
                  <a:ea typeface="Garamond"/>
                  <a:cs typeface="Garamond"/>
                  <a:sym typeface="Garamond"/>
                </a:rPr>
                <a:t>+ di un ricovero</a:t>
              </a:r>
            </a:p>
          </p:txBody>
        </p:sp>
        <p:sp>
          <p:nvSpPr>
            <p:cNvPr id="799" name="Shape 799"/>
            <p:cNvSpPr txBox="1"/>
            <p:nvPr/>
          </p:nvSpPr>
          <p:spPr>
            <a:xfrm>
              <a:off x="457200" y="1600200"/>
              <a:ext cx="2095499" cy="1635125"/>
            </a:xfrm>
            <a:prstGeom prst="rect">
              <a:avLst/>
            </a:prstGeom>
            <a:solidFill>
              <a:schemeClr val="l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800" name="Shape 800"/>
            <p:cNvCxnSpPr/>
            <p:nvPr/>
          </p:nvCxnSpPr>
          <p:spPr>
            <a:xfrm>
              <a:off x="457200" y="1600200"/>
              <a:ext cx="8229600" cy="0"/>
            </a:xfrm>
            <a:prstGeom prst="straightConnector1">
              <a:avLst/>
            </a:prstGeom>
            <a:noFill/>
            <a:ln cap="sq" cmpd="sng" w="28575">
              <a:solidFill>
                <a:schemeClr val="dk1"/>
              </a:solidFill>
              <a:prstDash val="solid"/>
              <a:miter/>
              <a:headEnd len="med" w="med" type="none"/>
              <a:tailEnd len="med" w="med" type="none"/>
            </a:ln>
          </p:spPr>
        </p:cxnSp>
        <p:cxnSp>
          <p:nvCxnSpPr>
            <p:cNvPr id="801" name="Shape 801"/>
            <p:cNvCxnSpPr/>
            <p:nvPr/>
          </p:nvCxnSpPr>
          <p:spPr>
            <a:xfrm>
              <a:off x="457200" y="3235325"/>
              <a:ext cx="8229600" cy="0"/>
            </a:xfrm>
            <a:prstGeom prst="straightConnector1">
              <a:avLst/>
            </a:prstGeom>
            <a:noFill/>
            <a:ln cap="flat" cmpd="sng" w="12700">
              <a:solidFill>
                <a:schemeClr val="dk1"/>
              </a:solidFill>
              <a:prstDash val="solid"/>
              <a:miter/>
              <a:headEnd len="med" w="med" type="none"/>
              <a:tailEnd len="med" w="med" type="none"/>
            </a:ln>
          </p:spPr>
        </p:cxnSp>
        <p:cxnSp>
          <p:nvCxnSpPr>
            <p:cNvPr id="802" name="Shape 802"/>
            <p:cNvCxnSpPr/>
            <p:nvPr/>
          </p:nvCxnSpPr>
          <p:spPr>
            <a:xfrm>
              <a:off x="457200" y="4606925"/>
              <a:ext cx="8229600" cy="0"/>
            </a:xfrm>
            <a:prstGeom prst="straightConnector1">
              <a:avLst/>
            </a:prstGeom>
            <a:noFill/>
            <a:ln cap="flat" cmpd="sng" w="12700">
              <a:solidFill>
                <a:schemeClr val="dk1"/>
              </a:solidFill>
              <a:prstDash val="solid"/>
              <a:miter/>
              <a:headEnd len="med" w="med" type="none"/>
              <a:tailEnd len="med" w="med" type="none"/>
            </a:ln>
          </p:spPr>
        </p:cxnSp>
        <p:cxnSp>
          <p:nvCxnSpPr>
            <p:cNvPr id="803" name="Shape 803"/>
            <p:cNvCxnSpPr/>
            <p:nvPr/>
          </p:nvCxnSpPr>
          <p:spPr>
            <a:xfrm>
              <a:off x="457200" y="5978525"/>
              <a:ext cx="8229600" cy="0"/>
            </a:xfrm>
            <a:prstGeom prst="straightConnector1">
              <a:avLst/>
            </a:prstGeom>
            <a:noFill/>
            <a:ln cap="sq" cmpd="sng" w="28575">
              <a:solidFill>
                <a:schemeClr val="dk1"/>
              </a:solidFill>
              <a:prstDash val="solid"/>
              <a:miter/>
              <a:headEnd len="med" w="med" type="none"/>
              <a:tailEnd len="med" w="med" type="none"/>
            </a:ln>
          </p:spPr>
        </p:cxnSp>
        <p:cxnSp>
          <p:nvCxnSpPr>
            <p:cNvPr id="804" name="Shape 804"/>
            <p:cNvCxnSpPr/>
            <p:nvPr/>
          </p:nvCxnSpPr>
          <p:spPr>
            <a:xfrm>
              <a:off x="457200" y="1600200"/>
              <a:ext cx="0" cy="4378324"/>
            </a:xfrm>
            <a:prstGeom prst="straightConnector1">
              <a:avLst/>
            </a:prstGeom>
            <a:noFill/>
            <a:ln cap="sq" cmpd="sng" w="28575">
              <a:solidFill>
                <a:schemeClr val="dk1"/>
              </a:solidFill>
              <a:prstDash val="solid"/>
              <a:miter/>
              <a:headEnd len="med" w="med" type="none"/>
              <a:tailEnd len="med" w="med" type="none"/>
            </a:ln>
          </p:spPr>
        </p:cxnSp>
        <p:cxnSp>
          <p:nvCxnSpPr>
            <p:cNvPr id="805" name="Shape 805"/>
            <p:cNvCxnSpPr/>
            <p:nvPr/>
          </p:nvCxnSpPr>
          <p:spPr>
            <a:xfrm>
              <a:off x="2552700" y="1600200"/>
              <a:ext cx="0" cy="4378324"/>
            </a:xfrm>
            <a:prstGeom prst="straightConnector1">
              <a:avLst/>
            </a:prstGeom>
            <a:noFill/>
            <a:ln cap="flat" cmpd="sng" w="12700">
              <a:solidFill>
                <a:schemeClr val="dk1"/>
              </a:solidFill>
              <a:prstDash val="solid"/>
              <a:miter/>
              <a:headEnd len="med" w="med" type="none"/>
              <a:tailEnd len="med" w="med" type="none"/>
            </a:ln>
          </p:spPr>
        </p:cxnSp>
        <p:cxnSp>
          <p:nvCxnSpPr>
            <p:cNvPr id="806" name="Shape 806"/>
            <p:cNvCxnSpPr/>
            <p:nvPr/>
          </p:nvCxnSpPr>
          <p:spPr>
            <a:xfrm>
              <a:off x="4416425" y="1600200"/>
              <a:ext cx="0" cy="4378324"/>
            </a:xfrm>
            <a:prstGeom prst="straightConnector1">
              <a:avLst/>
            </a:prstGeom>
            <a:noFill/>
            <a:ln cap="flat" cmpd="sng" w="12700">
              <a:solidFill>
                <a:schemeClr val="dk1"/>
              </a:solidFill>
              <a:prstDash val="solid"/>
              <a:miter/>
              <a:headEnd len="med" w="med" type="none"/>
              <a:tailEnd len="med" w="med" type="none"/>
            </a:ln>
          </p:spPr>
        </p:cxnSp>
        <p:cxnSp>
          <p:nvCxnSpPr>
            <p:cNvPr id="807" name="Shape 807"/>
            <p:cNvCxnSpPr/>
            <p:nvPr/>
          </p:nvCxnSpPr>
          <p:spPr>
            <a:xfrm>
              <a:off x="6591300" y="1600200"/>
              <a:ext cx="0" cy="4378324"/>
            </a:xfrm>
            <a:prstGeom prst="straightConnector1">
              <a:avLst/>
            </a:prstGeom>
            <a:noFill/>
            <a:ln cap="flat" cmpd="sng" w="12700">
              <a:solidFill>
                <a:schemeClr val="dk1"/>
              </a:solidFill>
              <a:prstDash val="solid"/>
              <a:miter/>
              <a:headEnd len="med" w="med" type="none"/>
              <a:tailEnd len="med" w="med" type="none"/>
            </a:ln>
          </p:spPr>
        </p:cxnSp>
        <p:cxnSp>
          <p:nvCxnSpPr>
            <p:cNvPr id="808" name="Shape 808"/>
            <p:cNvCxnSpPr/>
            <p:nvPr/>
          </p:nvCxnSpPr>
          <p:spPr>
            <a:xfrm>
              <a:off x="8686800" y="1600200"/>
              <a:ext cx="0" cy="4378324"/>
            </a:xfrm>
            <a:prstGeom prst="straightConnector1">
              <a:avLst/>
            </a:prstGeom>
            <a:noFill/>
            <a:ln cap="sq" cmpd="sng" w="28575">
              <a:solidFill>
                <a:schemeClr val="dk1"/>
              </a:solidFill>
              <a:prstDash val="solid"/>
              <a:miter/>
              <a:headEnd len="med" w="med" type="none"/>
              <a:tailEnd len="med" w="med" type="none"/>
            </a:ln>
          </p:spPr>
        </p:cxnSp>
      </p:gr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813" name="Shape 813"/>
        <p:cNvGrpSpPr/>
        <p:nvPr/>
      </p:nvGrpSpPr>
      <p:grpSpPr>
        <a:xfrm>
          <a:off x="0" y="0"/>
          <a:ext cx="0" cy="0"/>
          <a:chOff x="0" y="0"/>
          <a:chExt cx="0" cy="0"/>
        </a:xfrm>
      </p:grpSpPr>
      <p:sp>
        <p:nvSpPr>
          <p:cNvPr id="814" name="Shape 814"/>
          <p:cNvSpPr txBox="1"/>
          <p:nvPr>
            <p:ph type="title"/>
          </p:nvPr>
        </p:nvSpPr>
        <p:spPr>
          <a:xfrm>
            <a:off x="457200" y="-76200"/>
            <a:ext cx="82296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3200" u="none" cap="none" strike="noStrike">
                <a:solidFill>
                  <a:srgbClr val="000000"/>
                </a:solidFill>
                <a:latin typeface="Garamond"/>
                <a:ea typeface="Garamond"/>
                <a:cs typeface="Garamond"/>
                <a:sym typeface="Garamond"/>
              </a:rPr>
              <a:t>OBIETTIVI PER IL FUTURO</a:t>
            </a:r>
          </a:p>
        </p:txBody>
      </p:sp>
      <p:sp>
        <p:nvSpPr>
          <p:cNvPr id="815" name="Shape 815"/>
          <p:cNvSpPr txBox="1"/>
          <p:nvPr>
            <p:ph idx="1" type="body"/>
          </p:nvPr>
        </p:nvSpPr>
        <p:spPr>
          <a:xfrm>
            <a:off x="457200" y="1384300"/>
            <a:ext cx="8229600" cy="4852986"/>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100000"/>
              <a:buFont typeface="Garamond"/>
              <a:buNone/>
            </a:pPr>
            <a:r>
              <a:t/>
            </a:r>
            <a:endParaRPr b="0" i="0" sz="2400" u="none">
              <a:solidFill>
                <a:srgbClr val="000000"/>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dk1"/>
              </a:buClr>
              <a:buSzPct val="100000"/>
              <a:buFont typeface="Garamond"/>
              <a:buChar char="•"/>
            </a:pPr>
            <a:r>
              <a:rPr b="0" i="0" lang="en-US" sz="2400" u="none">
                <a:solidFill>
                  <a:srgbClr val="000000"/>
                </a:solidFill>
                <a:latin typeface="Garamond"/>
                <a:ea typeface="Garamond"/>
                <a:cs typeface="Garamond"/>
                <a:sym typeface="Garamond"/>
              </a:rPr>
              <a:t>Maggiore conoscenza e maggiori investimenti  </a:t>
            </a:r>
          </a:p>
          <a:p>
            <a:pPr indent="-342900" lvl="0" marL="342900" marR="0" rtl="0" algn="l">
              <a:lnSpc>
                <a:spcPct val="90000"/>
              </a:lnSpc>
              <a:spcBef>
                <a:spcPts val="480"/>
              </a:spcBef>
              <a:spcAft>
                <a:spcPts val="0"/>
              </a:spcAft>
              <a:buClr>
                <a:schemeClr val="dk1"/>
              </a:buClr>
              <a:buSzPct val="100000"/>
              <a:buFont typeface="Garamond"/>
              <a:buNone/>
            </a:pPr>
            <a:r>
              <a:t/>
            </a:r>
            <a:endParaRPr b="0" i="0" sz="2400" u="none">
              <a:solidFill>
                <a:srgbClr val="000000"/>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dk1"/>
              </a:buClr>
              <a:buSzPct val="100000"/>
              <a:buFont typeface="Garamond"/>
              <a:buChar char="•"/>
            </a:pPr>
            <a:r>
              <a:rPr b="0" i="0" lang="en-US" sz="2400" u="none">
                <a:solidFill>
                  <a:srgbClr val="000000"/>
                </a:solidFill>
                <a:latin typeface="Garamond"/>
                <a:ea typeface="Garamond"/>
                <a:cs typeface="Garamond"/>
                <a:sym typeface="Garamond"/>
              </a:rPr>
              <a:t>Precisazione dei percorsi di cura: psicosi, depressione, disturbi alimentari; differenziazione per genere e per età</a:t>
            </a:r>
          </a:p>
          <a:p>
            <a:pPr indent="-342900" lvl="0" marL="342900" marR="0" rtl="0" algn="l">
              <a:lnSpc>
                <a:spcPct val="90000"/>
              </a:lnSpc>
              <a:spcBef>
                <a:spcPts val="480"/>
              </a:spcBef>
              <a:spcAft>
                <a:spcPts val="0"/>
              </a:spcAft>
              <a:buClr>
                <a:schemeClr val="dk1"/>
              </a:buClr>
              <a:buSzPct val="100000"/>
              <a:buFont typeface="Garamond"/>
              <a:buNone/>
            </a:pPr>
            <a:r>
              <a:t/>
            </a:r>
            <a:endParaRPr b="0" i="0" sz="2400" u="none">
              <a:solidFill>
                <a:srgbClr val="000000"/>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dk1"/>
              </a:buClr>
              <a:buSzPct val="100000"/>
              <a:buFont typeface="Garamond"/>
              <a:buChar char="•"/>
            </a:pPr>
            <a:r>
              <a:rPr b="0" i="0" lang="en-US" sz="2400" u="none">
                <a:solidFill>
                  <a:srgbClr val="000000"/>
                </a:solidFill>
                <a:latin typeface="Garamond"/>
                <a:ea typeface="Garamond"/>
                <a:cs typeface="Garamond"/>
                <a:sym typeface="Garamond"/>
              </a:rPr>
              <a:t>Ricoveri Ordinari/Day Hospital</a:t>
            </a:r>
          </a:p>
          <a:p>
            <a:pPr indent="-342900" lvl="0" marL="342900" marR="0" rtl="0" algn="l">
              <a:lnSpc>
                <a:spcPct val="90000"/>
              </a:lnSpc>
              <a:spcBef>
                <a:spcPts val="480"/>
              </a:spcBef>
              <a:spcAft>
                <a:spcPts val="0"/>
              </a:spcAft>
              <a:buClr>
                <a:schemeClr val="dk1"/>
              </a:buClr>
              <a:buSzPct val="100000"/>
              <a:buFont typeface="Garamond"/>
              <a:buNone/>
            </a:pPr>
            <a:r>
              <a:t/>
            </a:r>
            <a:endParaRPr b="0" i="0" sz="2400" u="none">
              <a:solidFill>
                <a:srgbClr val="000000"/>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dk1"/>
              </a:buClr>
              <a:buSzPct val="100000"/>
              <a:buFont typeface="Garamond"/>
              <a:buChar char="•"/>
            </a:pPr>
            <a:r>
              <a:rPr b="0" i="0" lang="en-US" sz="2400" u="none">
                <a:solidFill>
                  <a:srgbClr val="000000"/>
                </a:solidFill>
                <a:latin typeface="Garamond"/>
                <a:ea typeface="Garamond"/>
                <a:cs typeface="Garamond"/>
                <a:sym typeface="Garamond"/>
              </a:rPr>
              <a:t>Acquisizione di competenze di rete: neuropsichiatria infantile, servizi di psichiatria, servizi sociali, pediatria e medicina di base</a:t>
            </a:r>
          </a:p>
          <a:p>
            <a:pPr indent="-342900" lvl="0" marL="342900" marR="0" rtl="0" algn="l">
              <a:lnSpc>
                <a:spcPct val="100000"/>
              </a:lnSpc>
              <a:spcBef>
                <a:spcPts val="480"/>
              </a:spcBef>
              <a:spcAft>
                <a:spcPts val="0"/>
              </a:spcAft>
              <a:buClr>
                <a:schemeClr val="dk1"/>
              </a:buClr>
              <a:buSzPct val="100000"/>
              <a:buFont typeface="Garamond"/>
              <a:buNone/>
            </a:pPr>
            <a:r>
              <a:t/>
            </a:r>
            <a:endParaRPr b="0" i="0" sz="2400" u="none">
              <a:solidFill>
                <a:srgbClr val="000000"/>
              </a:solidFill>
              <a:latin typeface="Garamond"/>
              <a:ea typeface="Garamond"/>
              <a:cs typeface="Garamond"/>
              <a:sym typeface="Garamon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62" name="Shape 62"/>
        <p:cNvGrpSpPr/>
        <p:nvPr/>
      </p:nvGrpSpPr>
      <p:grpSpPr>
        <a:xfrm>
          <a:off x="0" y="0"/>
          <a:ext cx="0" cy="0"/>
          <a:chOff x="0" y="0"/>
          <a:chExt cx="0" cy="0"/>
        </a:xfrm>
      </p:grpSpPr>
      <p:sp>
        <p:nvSpPr>
          <p:cNvPr id="63" name="Shape 63"/>
          <p:cNvSpPr txBox="1"/>
          <p:nvPr>
            <p:ph idx="1" type="body"/>
          </p:nvPr>
        </p:nvSpPr>
        <p:spPr>
          <a:xfrm>
            <a:off x="1143000" y="1219200"/>
            <a:ext cx="6781800" cy="47244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25000"/>
              <a:buFont typeface="Garamond"/>
              <a:buNone/>
            </a:pPr>
            <a:r>
              <a:t/>
            </a:r>
            <a:endParaRPr b="0" i="0" sz="2800" u="none">
              <a:solidFill>
                <a:srgbClr val="000000"/>
              </a:solidFill>
              <a:latin typeface="Garamond"/>
              <a:ea typeface="Garamond"/>
              <a:cs typeface="Garamond"/>
              <a:sym typeface="Garamond"/>
            </a:endParaRPr>
          </a:p>
          <a:p>
            <a:pPr indent="-342900" lvl="0" marL="342900" marR="0" rtl="0" algn="l">
              <a:lnSpc>
                <a:spcPct val="90000"/>
              </a:lnSpc>
              <a:spcBef>
                <a:spcPts val="560"/>
              </a:spcBef>
              <a:spcAft>
                <a:spcPts val="0"/>
              </a:spcAft>
              <a:buClr>
                <a:schemeClr val="dk1"/>
              </a:buClr>
              <a:buSzPct val="25000"/>
              <a:buFont typeface="Garamond"/>
              <a:buNone/>
            </a:pPr>
            <a:r>
              <a:rPr b="0" i="0" lang="en-US" sz="2800" u="none">
                <a:solidFill>
                  <a:srgbClr val="000000"/>
                </a:solidFill>
                <a:latin typeface="Garamond"/>
                <a:ea typeface="Garamond"/>
                <a:cs typeface="Garamond"/>
                <a:sym typeface="Garamond"/>
              </a:rPr>
              <a:t>Salute mentale e  “cultura dell’infanzia” in una prospettiva preventiva indirizzano quindi  gli interventi non solo verso il contrasto della povertà e le condizioni di deprivazione psicoaffettiva, ma anche ad affrontare le condizioni individuali e famigliari  di “rischio psicosociale” sottese alla dispersione scolastica, al lavoro minorile, all’immigrazione.</a:t>
            </a: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820" name="Shape 820"/>
        <p:cNvGrpSpPr/>
        <p:nvPr/>
      </p:nvGrpSpPr>
      <p:grpSpPr>
        <a:xfrm>
          <a:off x="0" y="0"/>
          <a:ext cx="0" cy="0"/>
          <a:chOff x="0" y="0"/>
          <a:chExt cx="0" cy="0"/>
        </a:xfrm>
      </p:grpSpPr>
      <p:sp>
        <p:nvSpPr>
          <p:cNvPr id="821" name="Shape 821"/>
          <p:cNvSpPr txBox="1"/>
          <p:nvPr>
            <p:ph type="title"/>
          </p:nvPr>
        </p:nvSpPr>
        <p:spPr>
          <a:xfrm>
            <a:off x="457200" y="-76200"/>
            <a:ext cx="82296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3200" u="none" cap="none" strike="noStrike">
                <a:solidFill>
                  <a:srgbClr val="000000"/>
                </a:solidFill>
                <a:latin typeface="Garamond"/>
                <a:ea typeface="Garamond"/>
                <a:cs typeface="Garamond"/>
                <a:sym typeface="Garamond"/>
              </a:rPr>
              <a:t>OBIETTIVI PER IL FUTURO</a:t>
            </a:r>
          </a:p>
        </p:txBody>
      </p:sp>
      <p:sp>
        <p:nvSpPr>
          <p:cNvPr id="822" name="Shape 822"/>
          <p:cNvSpPr txBox="1"/>
          <p:nvPr>
            <p:ph idx="1" type="body"/>
          </p:nvPr>
        </p:nvSpPr>
        <p:spPr>
          <a:xfrm>
            <a:off x="457200" y="1384300"/>
            <a:ext cx="8229600" cy="4852986"/>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100000"/>
              <a:buFont typeface="Garamond"/>
              <a:buNone/>
            </a:pPr>
            <a:r>
              <a:t/>
            </a:r>
            <a:endParaRPr b="0" i="0" sz="2400" u="none">
              <a:solidFill>
                <a:srgbClr val="000000"/>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dk1"/>
              </a:buClr>
              <a:buSzPct val="100000"/>
              <a:buFont typeface="Garamond"/>
              <a:buChar char="•"/>
            </a:pPr>
            <a:r>
              <a:rPr b="0" i="0" lang="en-US" sz="2400" u="none">
                <a:solidFill>
                  <a:srgbClr val="000000"/>
                </a:solidFill>
                <a:latin typeface="Garamond"/>
                <a:ea typeface="Garamond"/>
                <a:cs typeface="Garamond"/>
                <a:sym typeface="Garamond"/>
              </a:rPr>
              <a:t>Focalizzare sui percorsi di ricovero e sulle dimissioni protette (accordi di programma e protocolli interservizi)</a:t>
            </a:r>
          </a:p>
          <a:p>
            <a:pPr indent="-342900" lvl="0" marL="342900" marR="0" rtl="0" algn="l">
              <a:lnSpc>
                <a:spcPct val="90000"/>
              </a:lnSpc>
              <a:spcBef>
                <a:spcPts val="480"/>
              </a:spcBef>
              <a:spcAft>
                <a:spcPts val="0"/>
              </a:spcAft>
              <a:buClr>
                <a:schemeClr val="dk1"/>
              </a:buClr>
              <a:buSzPct val="100000"/>
              <a:buFont typeface="Garamond"/>
              <a:buNone/>
            </a:pPr>
            <a:r>
              <a:t/>
            </a:r>
            <a:endParaRPr b="0" i="0" sz="2400" u="none">
              <a:solidFill>
                <a:srgbClr val="000000"/>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dk1"/>
              </a:buClr>
              <a:buSzPct val="100000"/>
              <a:buFont typeface="Garamond"/>
              <a:buChar char="•"/>
            </a:pPr>
            <a:r>
              <a:rPr b="0" i="0" lang="en-US" sz="2400" u="none">
                <a:solidFill>
                  <a:srgbClr val="000000"/>
                </a:solidFill>
                <a:latin typeface="Garamond"/>
                <a:ea typeface="Garamond"/>
                <a:cs typeface="Garamond"/>
                <a:sym typeface="Garamond"/>
              </a:rPr>
              <a:t>Affrontare l’inadeguatezza dell’utilizzazione delle aree di ricovero allestite per i pazienti adulti. Potenziamento di aree di ricovero età specifiche e organizzate per bacini di utenza predefiniti</a:t>
            </a:r>
          </a:p>
          <a:p>
            <a:pPr indent="-342900" lvl="0" marL="342900" marR="0" rtl="0" algn="l">
              <a:lnSpc>
                <a:spcPct val="90000"/>
              </a:lnSpc>
              <a:spcBef>
                <a:spcPts val="480"/>
              </a:spcBef>
              <a:spcAft>
                <a:spcPts val="0"/>
              </a:spcAft>
              <a:buClr>
                <a:schemeClr val="dk1"/>
              </a:buClr>
              <a:buSzPct val="100000"/>
              <a:buFont typeface="Garamond"/>
              <a:buNone/>
            </a:pPr>
            <a:r>
              <a:t/>
            </a:r>
            <a:endParaRPr b="0" i="0" sz="2400" u="none">
              <a:solidFill>
                <a:srgbClr val="000000"/>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dk1"/>
              </a:buClr>
              <a:buSzPct val="100000"/>
              <a:buFont typeface="Garamond"/>
              <a:buChar char="•"/>
            </a:pPr>
            <a:r>
              <a:rPr b="0" i="0" lang="en-US" sz="2400" u="none">
                <a:solidFill>
                  <a:srgbClr val="000000"/>
                </a:solidFill>
                <a:latin typeface="Garamond"/>
                <a:ea typeface="Garamond"/>
                <a:cs typeface="Garamond"/>
                <a:sym typeface="Garamond"/>
              </a:rPr>
              <a:t>Potenziare e diffondere l’allestimento di comunità terapeutiche semiresidenziali e residenziali.</a:t>
            </a: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828" name="Shape 828"/>
        <p:cNvGrpSpPr/>
        <p:nvPr/>
      </p:nvGrpSpPr>
      <p:grpSpPr>
        <a:xfrm>
          <a:off x="0" y="0"/>
          <a:ext cx="0" cy="0"/>
          <a:chOff x="0" y="0"/>
          <a:chExt cx="0" cy="0"/>
        </a:xfrm>
      </p:grpSpPr>
      <p:sp>
        <p:nvSpPr>
          <p:cNvPr id="829" name="Shape 829"/>
          <p:cNvSpPr txBox="1"/>
          <p:nvPr>
            <p:ph type="title"/>
          </p:nvPr>
        </p:nvSpPr>
        <p:spPr>
          <a:xfrm>
            <a:off x="457200" y="404812"/>
            <a:ext cx="8229600" cy="782637"/>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3200" u="none" cap="none" strike="noStrike">
                <a:solidFill>
                  <a:srgbClr val="000000"/>
                </a:solidFill>
                <a:latin typeface="Garamond"/>
                <a:ea typeface="Garamond"/>
                <a:cs typeface="Garamond"/>
                <a:sym typeface="Garamond"/>
              </a:rPr>
              <a:t>IN CONCLUSIONE</a:t>
            </a:r>
          </a:p>
        </p:txBody>
      </p:sp>
      <p:sp>
        <p:nvSpPr>
          <p:cNvPr id="830" name="Shape 830"/>
          <p:cNvSpPr txBox="1"/>
          <p:nvPr>
            <p:ph idx="1" type="body"/>
          </p:nvPr>
        </p:nvSpPr>
        <p:spPr>
          <a:xfrm>
            <a:off x="457200" y="1341437"/>
            <a:ext cx="8229600" cy="4852986"/>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Garamond"/>
              <a:buNone/>
            </a:pPr>
            <a:r>
              <a:t/>
            </a:r>
            <a:endParaRPr b="0" i="0" sz="2100" u="none">
              <a:solidFill>
                <a:srgbClr val="000000"/>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dk1"/>
              </a:buClr>
              <a:buSzPct val="100000"/>
              <a:buFont typeface="Garamond"/>
              <a:buChar char="•"/>
            </a:pPr>
            <a:r>
              <a:rPr b="0" i="0" lang="en-US" sz="2400" u="none">
                <a:solidFill>
                  <a:srgbClr val="000000"/>
                </a:solidFill>
                <a:latin typeface="Garamond"/>
                <a:ea typeface="Garamond"/>
                <a:cs typeface="Garamond"/>
                <a:sym typeface="Garamond"/>
              </a:rPr>
              <a:t>L’emergenza e il ricovero in psichiatria adolescenziale è un problema di luoghi di cura adatti e di specifiche competenze clinico gestionali della rete </a:t>
            </a:r>
          </a:p>
          <a:p>
            <a:pPr indent="-342900" lvl="0" marL="342900" marR="0" rtl="0" algn="l">
              <a:lnSpc>
                <a:spcPct val="100000"/>
              </a:lnSpc>
              <a:spcBef>
                <a:spcPts val="480"/>
              </a:spcBef>
              <a:spcAft>
                <a:spcPts val="0"/>
              </a:spcAft>
              <a:buClr>
                <a:schemeClr val="dk1"/>
              </a:buClr>
              <a:buSzPct val="100000"/>
              <a:buFont typeface="Garamond"/>
              <a:buNone/>
            </a:pPr>
            <a:r>
              <a:t/>
            </a:r>
            <a:endParaRPr b="0" i="0" sz="2400" u="none">
              <a:solidFill>
                <a:srgbClr val="000000"/>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dk1"/>
              </a:buClr>
              <a:buSzPct val="100000"/>
              <a:buFont typeface="Garamond"/>
              <a:buChar char="•"/>
            </a:pPr>
            <a:r>
              <a:rPr b="0" i="0" lang="en-US" sz="2400" u="none">
                <a:solidFill>
                  <a:srgbClr val="000000"/>
                </a:solidFill>
                <a:latin typeface="Garamond"/>
                <a:ea typeface="Garamond"/>
                <a:cs typeface="Garamond"/>
                <a:sym typeface="Garamond"/>
              </a:rPr>
              <a:t>ma è anche un primario problema di organizzazione  dei servizi, di particolari attenzioni agli aspetti legati alla individuazione precoce e alle dimissioni protette, di un funzionamento della rete dei servizi che possa contare su luoghi di cura alternativi al ricovero e su comunità terapeutiche, di un organico raccordo e coordinamento delle attività di presa in carico e cura tra i vari settori operativi.</a:t>
            </a: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835" name="Shape 835"/>
        <p:cNvGrpSpPr/>
        <p:nvPr/>
      </p:nvGrpSpPr>
      <p:grpSpPr>
        <a:xfrm>
          <a:off x="0" y="0"/>
          <a:ext cx="0" cy="0"/>
          <a:chOff x="0" y="0"/>
          <a:chExt cx="0" cy="0"/>
        </a:xfrm>
      </p:grpSpPr>
      <p:sp>
        <p:nvSpPr>
          <p:cNvPr id="836" name="Shape 836"/>
          <p:cNvSpPr txBox="1"/>
          <p:nvPr>
            <p:ph type="ctrTitle"/>
          </p:nvPr>
        </p:nvSpPr>
        <p:spPr>
          <a:xfrm>
            <a:off x="323850" y="404812"/>
            <a:ext cx="8424862" cy="4471987"/>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dk1"/>
              </a:buClr>
              <a:buSzPct val="25000"/>
              <a:buFont typeface="Times New Roman"/>
              <a:buNone/>
            </a:pPr>
            <a:r>
              <a:rPr b="0" i="0" lang="en-US" sz="3200" u="none" cap="none" strike="noStrike">
                <a:solidFill>
                  <a:schemeClr val="dk1"/>
                </a:solidFill>
                <a:latin typeface="Times New Roman"/>
                <a:ea typeface="Times New Roman"/>
                <a:cs typeface="Times New Roman"/>
                <a:sym typeface="Times New Roman"/>
              </a:rPr>
              <a:t>LO STATO DEI SERVIZI DI NEUROPSICHIATRIA O DI SALUTE MENTALE DELL’INFANZIA E DELL’ADOLESCENZA</a:t>
            </a: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841" name="Shape 841"/>
        <p:cNvGrpSpPr/>
        <p:nvPr/>
      </p:nvGrpSpPr>
      <p:grpSpPr>
        <a:xfrm>
          <a:off x="0" y="0"/>
          <a:ext cx="0" cy="0"/>
          <a:chOff x="0" y="0"/>
          <a:chExt cx="0" cy="0"/>
        </a:xfrm>
      </p:grpSpPr>
      <p:sp>
        <p:nvSpPr>
          <p:cNvPr id="842" name="Shape 842"/>
          <p:cNvSpPr txBox="1"/>
          <p:nvPr>
            <p:ph type="title"/>
          </p:nvPr>
        </p:nvSpPr>
        <p:spPr>
          <a:xfrm>
            <a:off x="1143000" y="76200"/>
            <a:ext cx="6781800" cy="1066799"/>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3600" u="none" cap="none" strike="noStrike">
                <a:solidFill>
                  <a:srgbClr val="000000"/>
                </a:solidFill>
                <a:latin typeface="Garamond"/>
                <a:ea typeface="Garamond"/>
                <a:cs typeface="Garamond"/>
                <a:sym typeface="Garamond"/>
              </a:rPr>
              <a:t>SU 20 REGIONI…</a:t>
            </a:r>
          </a:p>
        </p:txBody>
      </p:sp>
      <p:sp>
        <p:nvSpPr>
          <p:cNvPr id="843" name="Shape 843"/>
          <p:cNvSpPr txBox="1"/>
          <p:nvPr>
            <p:ph idx="1" type="body"/>
          </p:nvPr>
        </p:nvSpPr>
        <p:spPr>
          <a:xfrm>
            <a:off x="1143000" y="1584325"/>
            <a:ext cx="6781800" cy="47244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Garamond"/>
              <a:buChar char="•"/>
            </a:pPr>
            <a:r>
              <a:rPr b="0" i="0" lang="en-US" sz="2800" u="none">
                <a:solidFill>
                  <a:srgbClr val="000000"/>
                </a:solidFill>
                <a:latin typeface="Garamond"/>
                <a:ea typeface="Garamond"/>
                <a:cs typeface="Garamond"/>
                <a:sym typeface="Garamond"/>
              </a:rPr>
              <a:t>In 12 i servizi  sono istituiti formalmente</a:t>
            </a:r>
          </a:p>
          <a:p>
            <a:pPr indent="-342900" lvl="0" marL="342900" marR="0" rtl="0" algn="l">
              <a:lnSpc>
                <a:spcPct val="100000"/>
              </a:lnSpc>
              <a:spcBef>
                <a:spcPts val="560"/>
              </a:spcBef>
              <a:spcAft>
                <a:spcPts val="0"/>
              </a:spcAft>
              <a:buClr>
                <a:schemeClr val="dk1"/>
              </a:buClr>
              <a:buSzPct val="100000"/>
              <a:buFont typeface="Garamond"/>
              <a:buChar char="•"/>
            </a:pPr>
            <a:r>
              <a:rPr b="0" i="0" lang="en-US" sz="2800" u="none">
                <a:solidFill>
                  <a:srgbClr val="000000"/>
                </a:solidFill>
                <a:latin typeface="Garamond"/>
                <a:ea typeface="Garamond"/>
                <a:cs typeface="Garamond"/>
                <a:sym typeface="Garamond"/>
              </a:rPr>
              <a:t>In 8 hanno una denominazione chiara e univoca</a:t>
            </a:r>
          </a:p>
          <a:p>
            <a:pPr indent="-342900" lvl="0" marL="342900" marR="0" rtl="0" algn="l">
              <a:lnSpc>
                <a:spcPct val="100000"/>
              </a:lnSpc>
              <a:spcBef>
                <a:spcPts val="560"/>
              </a:spcBef>
              <a:spcAft>
                <a:spcPts val="0"/>
              </a:spcAft>
              <a:buClr>
                <a:schemeClr val="dk1"/>
              </a:buClr>
              <a:buSzPct val="100000"/>
              <a:buFont typeface="Garamond"/>
              <a:buChar char="•"/>
            </a:pPr>
            <a:r>
              <a:rPr b="0" i="0" lang="en-US" sz="2800" u="none">
                <a:solidFill>
                  <a:srgbClr val="000000"/>
                </a:solidFill>
                <a:latin typeface="Garamond"/>
                <a:ea typeface="Garamond"/>
                <a:cs typeface="Garamond"/>
                <a:sym typeface="Garamond"/>
              </a:rPr>
              <a:t>In 7 c’è un tavolo specifico regionale</a:t>
            </a:r>
          </a:p>
          <a:p>
            <a:pPr indent="-342900" lvl="0" marL="342900" marR="0" rtl="0" algn="l">
              <a:lnSpc>
                <a:spcPct val="100000"/>
              </a:lnSpc>
              <a:spcBef>
                <a:spcPts val="560"/>
              </a:spcBef>
              <a:spcAft>
                <a:spcPts val="0"/>
              </a:spcAft>
              <a:buClr>
                <a:schemeClr val="dk1"/>
              </a:buClr>
              <a:buSzPct val="100000"/>
              <a:buFont typeface="Garamond"/>
              <a:buChar char="•"/>
            </a:pPr>
            <a:r>
              <a:rPr b="0" i="0" lang="en-US" sz="2800" u="none">
                <a:solidFill>
                  <a:srgbClr val="000000"/>
                </a:solidFill>
                <a:latin typeface="Garamond"/>
                <a:ea typeface="Garamond"/>
                <a:cs typeface="Garamond"/>
                <a:sym typeface="Garamond"/>
              </a:rPr>
              <a:t>Solo in 3 hanno organizzazione stabile in UOC</a:t>
            </a:r>
          </a:p>
          <a:p>
            <a:pPr indent="-342900" lvl="0" marL="342900" marR="0" rtl="0" algn="l">
              <a:lnSpc>
                <a:spcPct val="100000"/>
              </a:lnSpc>
              <a:spcBef>
                <a:spcPts val="560"/>
              </a:spcBef>
              <a:spcAft>
                <a:spcPts val="0"/>
              </a:spcAft>
              <a:buClr>
                <a:schemeClr val="dk1"/>
              </a:buClr>
              <a:buSzPct val="100000"/>
              <a:buFont typeface="Garamond"/>
              <a:buChar char="•"/>
            </a:pPr>
            <a:r>
              <a:rPr b="0" i="0" lang="en-US" sz="2800" u="none">
                <a:solidFill>
                  <a:srgbClr val="000000"/>
                </a:solidFill>
                <a:latin typeface="Garamond"/>
                <a:ea typeface="Garamond"/>
                <a:cs typeface="Garamond"/>
                <a:sym typeface="Garamond"/>
              </a:rPr>
              <a:t>In 9 non è prevista la discussione di budget</a:t>
            </a:r>
          </a:p>
          <a:p>
            <a:pPr indent="-342900" lvl="0" marL="342900" marR="0" rtl="0" algn="l">
              <a:lnSpc>
                <a:spcPct val="100000"/>
              </a:lnSpc>
              <a:spcBef>
                <a:spcPts val="560"/>
              </a:spcBef>
              <a:spcAft>
                <a:spcPts val="0"/>
              </a:spcAft>
              <a:buClr>
                <a:schemeClr val="dk1"/>
              </a:buClr>
              <a:buSzPct val="100000"/>
              <a:buFont typeface="Garamond"/>
              <a:buNone/>
            </a:pPr>
            <a:r>
              <a:t/>
            </a:r>
            <a:endParaRPr b="0" i="0" sz="2800" u="none">
              <a:solidFill>
                <a:srgbClr val="000000"/>
              </a:solidFill>
              <a:latin typeface="Garamond"/>
              <a:ea typeface="Garamond"/>
              <a:cs typeface="Garamond"/>
              <a:sym typeface="Garamond"/>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848" name="Shape 848"/>
        <p:cNvGrpSpPr/>
        <p:nvPr/>
      </p:nvGrpSpPr>
      <p:grpSpPr>
        <a:xfrm>
          <a:off x="0" y="0"/>
          <a:ext cx="0" cy="0"/>
          <a:chOff x="0" y="0"/>
          <a:chExt cx="0" cy="0"/>
        </a:xfrm>
      </p:grpSpPr>
      <p:sp>
        <p:nvSpPr>
          <p:cNvPr id="849" name="Shape 849"/>
          <p:cNvSpPr txBox="1"/>
          <p:nvPr>
            <p:ph type="title"/>
          </p:nvPr>
        </p:nvSpPr>
        <p:spPr>
          <a:xfrm>
            <a:off x="1143000" y="76200"/>
            <a:ext cx="6781800" cy="1066799"/>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3200" u="none" cap="none" strike="noStrike">
                <a:solidFill>
                  <a:srgbClr val="000000"/>
                </a:solidFill>
                <a:latin typeface="Garamond"/>
                <a:ea typeface="Garamond"/>
                <a:cs typeface="Garamond"/>
                <a:sym typeface="Garamond"/>
              </a:rPr>
              <a:t>AFFERENZA DIPARTIMENTALE…</a:t>
            </a:r>
          </a:p>
        </p:txBody>
      </p:sp>
      <p:sp>
        <p:nvSpPr>
          <p:cNvPr id="850" name="Shape 850"/>
          <p:cNvSpPr txBox="1"/>
          <p:nvPr>
            <p:ph idx="1" type="body"/>
          </p:nvPr>
        </p:nvSpPr>
        <p:spPr>
          <a:xfrm>
            <a:off x="1143000" y="2011361"/>
            <a:ext cx="6781800" cy="35782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25000"/>
              <a:buFont typeface="Garamond"/>
              <a:buNone/>
            </a:pPr>
            <a:r>
              <a:rPr b="0" i="0" lang="en-US" sz="3200" u="none">
                <a:solidFill>
                  <a:srgbClr val="000000"/>
                </a:solidFill>
                <a:latin typeface="Garamond"/>
                <a:ea typeface="Garamond"/>
                <a:cs typeface="Garamond"/>
                <a:sym typeface="Garamond"/>
              </a:rPr>
              <a:t>Su 20 regioni, i servizi …</a:t>
            </a:r>
          </a:p>
          <a:p>
            <a:pPr indent="-342900" lvl="0" marL="342900" marR="0" rtl="0" algn="l">
              <a:lnSpc>
                <a:spcPct val="100000"/>
              </a:lnSpc>
              <a:spcBef>
                <a:spcPts val="560"/>
              </a:spcBef>
              <a:spcAft>
                <a:spcPts val="0"/>
              </a:spcAft>
              <a:buClr>
                <a:schemeClr val="dk1"/>
              </a:buClr>
              <a:buSzPct val="100000"/>
              <a:buFont typeface="Garamond"/>
              <a:buNone/>
            </a:pPr>
            <a:r>
              <a:t/>
            </a:r>
            <a:endParaRPr b="0" i="0" sz="2800" u="none">
              <a:solidFill>
                <a:srgbClr val="000000"/>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dk1"/>
              </a:buClr>
              <a:buSzPct val="100000"/>
              <a:buFont typeface="Garamond"/>
              <a:buChar char="•"/>
            </a:pPr>
            <a:r>
              <a:rPr b="0" i="0" lang="en-US" sz="2800" u="none">
                <a:solidFill>
                  <a:srgbClr val="000000"/>
                </a:solidFill>
                <a:latin typeface="Garamond"/>
                <a:ea typeface="Garamond"/>
                <a:cs typeface="Garamond"/>
                <a:sym typeface="Garamond"/>
              </a:rPr>
              <a:t>In 4 hanno afferenza univoca al DSM</a:t>
            </a:r>
          </a:p>
          <a:p>
            <a:pPr indent="-342900" lvl="0" marL="342900" marR="0" rtl="0" algn="l">
              <a:lnSpc>
                <a:spcPct val="100000"/>
              </a:lnSpc>
              <a:spcBef>
                <a:spcPts val="560"/>
              </a:spcBef>
              <a:spcAft>
                <a:spcPts val="0"/>
              </a:spcAft>
              <a:buClr>
                <a:schemeClr val="dk1"/>
              </a:buClr>
              <a:buSzPct val="100000"/>
              <a:buFont typeface="Garamond"/>
              <a:buChar char="•"/>
            </a:pPr>
            <a:r>
              <a:rPr b="0" i="0" lang="en-US" sz="2800" u="none">
                <a:solidFill>
                  <a:srgbClr val="000000"/>
                </a:solidFill>
                <a:latin typeface="Garamond"/>
                <a:ea typeface="Garamond"/>
                <a:cs typeface="Garamond"/>
                <a:sym typeface="Garamond"/>
              </a:rPr>
              <a:t>In 4 hanno afferenza univoca al DMI</a:t>
            </a:r>
          </a:p>
          <a:p>
            <a:pPr indent="-342900" lvl="0" marL="342900" marR="0" rtl="0" algn="l">
              <a:lnSpc>
                <a:spcPct val="100000"/>
              </a:lnSpc>
              <a:spcBef>
                <a:spcPts val="560"/>
              </a:spcBef>
              <a:spcAft>
                <a:spcPts val="0"/>
              </a:spcAft>
              <a:buClr>
                <a:schemeClr val="dk1"/>
              </a:buClr>
              <a:buSzPct val="100000"/>
              <a:buFont typeface="Garamond"/>
              <a:buChar char="•"/>
            </a:pPr>
            <a:r>
              <a:rPr b="0" i="0" lang="en-US" sz="2800" u="none">
                <a:solidFill>
                  <a:srgbClr val="000000"/>
                </a:solidFill>
                <a:latin typeface="Garamond"/>
                <a:ea typeface="Garamond"/>
                <a:cs typeface="Garamond"/>
                <a:sym typeface="Garamond"/>
              </a:rPr>
              <a:t>Nelle altre 12 hanno afferenza mista e eterogenea</a:t>
            </a:r>
          </a:p>
          <a:p>
            <a:pPr indent="-342900" lvl="0" marL="342900" marR="0" rtl="0" algn="l">
              <a:lnSpc>
                <a:spcPct val="100000"/>
              </a:lnSpc>
              <a:spcBef>
                <a:spcPts val="560"/>
              </a:spcBef>
              <a:spcAft>
                <a:spcPts val="0"/>
              </a:spcAft>
              <a:buClr>
                <a:schemeClr val="dk1"/>
              </a:buClr>
              <a:buSzPct val="100000"/>
              <a:buFont typeface="Garamond"/>
              <a:buNone/>
            </a:pPr>
            <a:r>
              <a:t/>
            </a:r>
            <a:endParaRPr b="0" i="0" sz="2800" u="none">
              <a:solidFill>
                <a:srgbClr val="000000"/>
              </a:solidFill>
              <a:latin typeface="Garamond"/>
              <a:ea typeface="Garamond"/>
              <a:cs typeface="Garamond"/>
              <a:sym typeface="Garamond"/>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855" name="Shape 855"/>
        <p:cNvGrpSpPr/>
        <p:nvPr/>
      </p:nvGrpSpPr>
      <p:grpSpPr>
        <a:xfrm>
          <a:off x="0" y="0"/>
          <a:ext cx="0" cy="0"/>
          <a:chOff x="0" y="0"/>
          <a:chExt cx="0" cy="0"/>
        </a:xfrm>
      </p:grpSpPr>
      <p:sp>
        <p:nvSpPr>
          <p:cNvPr id="856" name="Shape 856"/>
          <p:cNvSpPr txBox="1"/>
          <p:nvPr>
            <p:ph type="title"/>
          </p:nvPr>
        </p:nvSpPr>
        <p:spPr>
          <a:xfrm>
            <a:off x="539750" y="76200"/>
            <a:ext cx="8135936" cy="1066799"/>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600" u="none" cap="none" strike="noStrike">
                <a:solidFill>
                  <a:srgbClr val="000000"/>
                </a:solidFill>
                <a:latin typeface="Garamond"/>
                <a:ea typeface="Garamond"/>
                <a:cs typeface="Garamond"/>
                <a:sym typeface="Garamond"/>
              </a:rPr>
              <a:t>NELLE 10 REGIONI IN CUI È CONOSCIUTO IL NUMERO DI OPERATORI…</a:t>
            </a:r>
          </a:p>
        </p:txBody>
      </p:sp>
      <p:sp>
        <p:nvSpPr>
          <p:cNvPr id="857" name="Shape 857"/>
          <p:cNvSpPr txBox="1"/>
          <p:nvPr>
            <p:ph idx="1" type="body"/>
          </p:nvPr>
        </p:nvSpPr>
        <p:spPr>
          <a:xfrm>
            <a:off x="1143000" y="2565400"/>
            <a:ext cx="6781800" cy="1922462"/>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25000"/>
              <a:buFont typeface="Garamond"/>
              <a:buNone/>
            </a:pPr>
            <a:r>
              <a:rPr b="0" i="0" lang="en-US" sz="2800" u="none">
                <a:solidFill>
                  <a:srgbClr val="000000"/>
                </a:solidFill>
                <a:latin typeface="Garamond"/>
                <a:ea typeface="Garamond"/>
                <a:cs typeface="Garamond"/>
                <a:sym typeface="Garamond"/>
              </a:rPr>
              <a:t>Si può avere </a:t>
            </a:r>
          </a:p>
          <a:p>
            <a:pPr indent="-342900" lvl="0" marL="342900" marR="0" rtl="0" algn="l">
              <a:lnSpc>
                <a:spcPct val="100000"/>
              </a:lnSpc>
              <a:spcBef>
                <a:spcPts val="560"/>
              </a:spcBef>
              <a:spcAft>
                <a:spcPts val="0"/>
              </a:spcAft>
              <a:buClr>
                <a:schemeClr val="dk1"/>
              </a:buClr>
              <a:buSzPct val="100000"/>
              <a:buFont typeface="Garamond"/>
              <a:buChar char="•"/>
            </a:pPr>
            <a:r>
              <a:rPr b="0" i="0" lang="en-US" sz="2800" u="none">
                <a:solidFill>
                  <a:srgbClr val="000000"/>
                </a:solidFill>
                <a:latin typeface="Garamond"/>
                <a:ea typeface="Garamond"/>
                <a:cs typeface="Garamond"/>
                <a:sym typeface="Garamond"/>
              </a:rPr>
              <a:t>da 1 operatore ogni 680 minori </a:t>
            </a:r>
          </a:p>
          <a:p>
            <a:pPr indent="-342900" lvl="0" marL="342900" marR="0" rtl="0" algn="l">
              <a:lnSpc>
                <a:spcPct val="100000"/>
              </a:lnSpc>
              <a:spcBef>
                <a:spcPts val="560"/>
              </a:spcBef>
              <a:spcAft>
                <a:spcPts val="0"/>
              </a:spcAft>
              <a:buClr>
                <a:schemeClr val="dk1"/>
              </a:buClr>
              <a:buSzPct val="100000"/>
              <a:buFont typeface="Garamond"/>
              <a:buChar char="•"/>
            </a:pPr>
            <a:r>
              <a:rPr b="0" i="0" lang="en-US" sz="2800" u="none">
                <a:solidFill>
                  <a:srgbClr val="000000"/>
                </a:solidFill>
                <a:latin typeface="Garamond"/>
                <a:ea typeface="Garamond"/>
                <a:cs typeface="Garamond"/>
                <a:sym typeface="Garamond"/>
              </a:rPr>
              <a:t>a 1 operatore ogni 10.000 minori…</a:t>
            </a: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861" name="Shape 861"/>
        <p:cNvGrpSpPr/>
        <p:nvPr/>
      </p:nvGrpSpPr>
      <p:grpSpPr>
        <a:xfrm>
          <a:off x="0" y="0"/>
          <a:ext cx="0" cy="0"/>
          <a:chOff x="0" y="0"/>
          <a:chExt cx="0" cy="0"/>
        </a:xfrm>
      </p:grpSpPr>
      <p:sp>
        <p:nvSpPr>
          <p:cNvPr id="862" name="Shape 862"/>
          <p:cNvSpPr txBox="1"/>
          <p:nvPr>
            <p:ph type="ctrTitle"/>
          </p:nvPr>
        </p:nvSpPr>
        <p:spPr>
          <a:xfrm>
            <a:off x="323850" y="404812"/>
            <a:ext cx="8424862" cy="4471987"/>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dk1"/>
              </a:buClr>
              <a:buSzPct val="25000"/>
              <a:buFont typeface="Times New Roman"/>
              <a:buNone/>
            </a:pPr>
            <a:r>
              <a:rPr b="0" i="0" lang="en-US" sz="3200" u="none" cap="none" strike="noStrike">
                <a:solidFill>
                  <a:schemeClr val="dk1"/>
                </a:solidFill>
                <a:latin typeface="Times New Roman"/>
                <a:ea typeface="Times New Roman"/>
                <a:cs typeface="Times New Roman"/>
                <a:sym typeface="Times New Roman"/>
              </a:rPr>
              <a:t>CHE “SERVIZI” PER LA PSICHIATRIA DELL’INFANZIA E DELL’ADOLESCENZA?</a:t>
            </a: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867" name="Shape 867"/>
        <p:cNvGrpSpPr/>
        <p:nvPr/>
      </p:nvGrpSpPr>
      <p:grpSpPr>
        <a:xfrm>
          <a:off x="0" y="0"/>
          <a:ext cx="0" cy="0"/>
          <a:chOff x="0" y="0"/>
          <a:chExt cx="0" cy="0"/>
        </a:xfrm>
      </p:grpSpPr>
      <p:sp>
        <p:nvSpPr>
          <p:cNvPr id="868" name="Shape 868"/>
          <p:cNvSpPr txBox="1"/>
          <p:nvPr>
            <p:ph type="title"/>
          </p:nvPr>
        </p:nvSpPr>
        <p:spPr>
          <a:xfrm>
            <a:off x="395287" y="130175"/>
            <a:ext cx="8424862" cy="1066799"/>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800" u="none" cap="none" strike="noStrike">
                <a:solidFill>
                  <a:srgbClr val="000000"/>
                </a:solidFill>
                <a:latin typeface="Garamond"/>
                <a:ea typeface="Garamond"/>
                <a:cs typeface="Garamond"/>
                <a:sym typeface="Garamond"/>
              </a:rPr>
              <a:t>MA E’ POSSIBILILE SCINDERE L’INTERVENTO DI SALUTE  MENTALE PER GLI ADOLESCENTI</a:t>
            </a:r>
          </a:p>
        </p:txBody>
      </p:sp>
      <p:sp>
        <p:nvSpPr>
          <p:cNvPr id="869" name="Shape 869"/>
          <p:cNvSpPr txBox="1"/>
          <p:nvPr>
            <p:ph idx="1" type="body"/>
          </p:nvPr>
        </p:nvSpPr>
        <p:spPr>
          <a:xfrm>
            <a:off x="755650" y="1219200"/>
            <a:ext cx="7777162" cy="5638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100000"/>
              <a:buFont typeface="Garamond"/>
              <a:buNone/>
            </a:pPr>
            <a:r>
              <a:t/>
            </a:r>
            <a:endParaRPr b="0" i="0" sz="2400" u="none">
              <a:solidFill>
                <a:srgbClr val="000000"/>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dk1"/>
              </a:buClr>
              <a:buSzPct val="100000"/>
              <a:buFont typeface="Garamond"/>
              <a:buNone/>
            </a:pPr>
            <a:r>
              <a:t/>
            </a:r>
            <a:endParaRPr b="0" i="0" sz="2400" u="none">
              <a:solidFill>
                <a:srgbClr val="000000"/>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dk1"/>
              </a:buClr>
              <a:buSzPct val="25000"/>
              <a:buFont typeface="Garamond"/>
              <a:buNone/>
            </a:pPr>
            <a:r>
              <a:t/>
            </a:r>
            <a:endParaRPr b="0" i="0" sz="2400" u="none">
              <a:solidFill>
                <a:srgbClr val="000000"/>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dk1"/>
              </a:buClr>
              <a:buSzPct val="100000"/>
              <a:buFont typeface="Garamond"/>
              <a:buChar char="•"/>
            </a:pPr>
            <a:r>
              <a:rPr b="0" i="0" lang="en-US" sz="2400" u="none">
                <a:solidFill>
                  <a:srgbClr val="000000"/>
                </a:solidFill>
                <a:latin typeface="Garamond"/>
                <a:ea typeface="Garamond"/>
                <a:cs typeface="Garamond"/>
                <a:sym typeface="Garamond"/>
              </a:rPr>
              <a:t>DAL  CONTINUUM NATURALE NELLO SVILUPPO EVOLUTIVO DALL’ INFANZIA ALL’ETA’ ADULTA?</a:t>
            </a:r>
          </a:p>
          <a:p>
            <a:pPr indent="-342900" lvl="0" marL="342900" marR="0" rtl="0" algn="l">
              <a:lnSpc>
                <a:spcPct val="90000"/>
              </a:lnSpc>
              <a:spcBef>
                <a:spcPts val="480"/>
              </a:spcBef>
              <a:spcAft>
                <a:spcPts val="0"/>
              </a:spcAft>
              <a:buClr>
                <a:schemeClr val="dk1"/>
              </a:buClr>
              <a:buSzPct val="100000"/>
              <a:buFont typeface="Garamond"/>
              <a:buNone/>
            </a:pPr>
            <a:r>
              <a:t/>
            </a:r>
            <a:endParaRPr b="0" i="0" sz="2400" u="none">
              <a:solidFill>
                <a:srgbClr val="000000"/>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dk1"/>
              </a:buClr>
              <a:buSzPct val="100000"/>
              <a:buFont typeface="Garamond"/>
              <a:buNone/>
            </a:pPr>
            <a:r>
              <a:t/>
            </a:r>
            <a:endParaRPr b="0" i="0" sz="2400" u="none">
              <a:solidFill>
                <a:srgbClr val="000000"/>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dk1"/>
              </a:buClr>
              <a:buSzPct val="100000"/>
              <a:buFont typeface="Garamond"/>
              <a:buChar char="•"/>
            </a:pPr>
            <a:r>
              <a:rPr b="0" i="0" lang="en-US" sz="2400" u="none">
                <a:solidFill>
                  <a:srgbClr val="000000"/>
                </a:solidFill>
                <a:latin typeface="Garamond"/>
                <a:ea typeface="Garamond"/>
                <a:cs typeface="Garamond"/>
                <a:sym typeface="Garamond"/>
              </a:rPr>
              <a:t>DALL’ESIGENZA DI GARANTIRE CONTINUITA’ NELLE CURE E NEI LIVELLI DI COMPETENZA E QUALITA’?</a:t>
            </a:r>
          </a:p>
          <a:p>
            <a:pPr indent="-342900" lvl="0" marL="342900" marR="0" rtl="0" algn="l">
              <a:lnSpc>
                <a:spcPct val="90000"/>
              </a:lnSpc>
              <a:spcBef>
                <a:spcPts val="480"/>
              </a:spcBef>
              <a:spcAft>
                <a:spcPts val="0"/>
              </a:spcAft>
              <a:buClr>
                <a:schemeClr val="dk1"/>
              </a:buClr>
              <a:buSzPct val="100000"/>
              <a:buFont typeface="Garamond"/>
              <a:buNone/>
            </a:pPr>
            <a:r>
              <a:t/>
            </a:r>
            <a:endParaRPr b="0" i="0" sz="2400" u="none">
              <a:solidFill>
                <a:srgbClr val="000000"/>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dk1"/>
              </a:buClr>
              <a:buSzPct val="100000"/>
              <a:buFont typeface="Garamond"/>
              <a:buNone/>
            </a:pPr>
            <a:r>
              <a:t/>
            </a:r>
            <a:endParaRPr b="0" i="0" sz="2400" u="none">
              <a:solidFill>
                <a:srgbClr val="000000"/>
              </a:solidFill>
              <a:latin typeface="Garamond"/>
              <a:ea typeface="Garamond"/>
              <a:cs typeface="Garamond"/>
              <a:sym typeface="Garamond"/>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874" name="Shape 874"/>
        <p:cNvGrpSpPr/>
        <p:nvPr/>
      </p:nvGrpSpPr>
      <p:grpSpPr>
        <a:xfrm>
          <a:off x="0" y="0"/>
          <a:ext cx="0" cy="0"/>
          <a:chOff x="0" y="0"/>
          <a:chExt cx="0" cy="0"/>
        </a:xfrm>
      </p:grpSpPr>
      <p:sp>
        <p:nvSpPr>
          <p:cNvPr id="875" name="Shape 875"/>
          <p:cNvSpPr txBox="1"/>
          <p:nvPr>
            <p:ph type="title"/>
          </p:nvPr>
        </p:nvSpPr>
        <p:spPr>
          <a:xfrm>
            <a:off x="395287" y="130175"/>
            <a:ext cx="8424862" cy="1066799"/>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400" u="none" cap="none" strike="noStrike">
                <a:solidFill>
                  <a:srgbClr val="000000"/>
                </a:solidFill>
                <a:latin typeface="Garamond"/>
                <a:ea typeface="Garamond"/>
                <a:cs typeface="Garamond"/>
                <a:sym typeface="Garamond"/>
              </a:rPr>
              <a:t>  NECESSITA’  CHE I DIVERSI MODELLI ORGANIZZATIVI REGIONALI INDIRIZZINO VERSO</a:t>
            </a:r>
          </a:p>
        </p:txBody>
      </p:sp>
      <p:sp>
        <p:nvSpPr>
          <p:cNvPr id="876" name="Shape 876"/>
          <p:cNvSpPr txBox="1"/>
          <p:nvPr>
            <p:ph idx="1" type="body"/>
          </p:nvPr>
        </p:nvSpPr>
        <p:spPr>
          <a:xfrm>
            <a:off x="755650" y="1219200"/>
            <a:ext cx="7777162" cy="5638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100000"/>
              <a:buFont typeface="Garamond"/>
              <a:buNone/>
            </a:pPr>
            <a:r>
              <a:t/>
            </a:r>
            <a:endParaRPr b="0" i="0" sz="2400" u="none">
              <a:solidFill>
                <a:srgbClr val="000000"/>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dk1"/>
              </a:buClr>
              <a:buSzPct val="100000"/>
              <a:buFont typeface="Garamond"/>
              <a:buChar char="•"/>
            </a:pPr>
            <a:r>
              <a:rPr b="0" i="0" lang="en-US" sz="2400" u="none">
                <a:solidFill>
                  <a:srgbClr val="000000"/>
                </a:solidFill>
                <a:latin typeface="Garamond"/>
                <a:ea typeface="Garamond"/>
                <a:cs typeface="Garamond"/>
                <a:sym typeface="Garamond"/>
              </a:rPr>
              <a:t>LA CONFIGURAZIONE DI AREE OPERATIVE DI NPIA/SALUTE MENTALE ETA’ EVOLUTIVA SU MODELLI ORGANIZZATIVI CHE HANNO DIMOSTRATO LA LORO EFFICIENZA E EFFICACIA(DSM/DIPARTIMENTO M.I.) IN TUTTTI I TERRITORI REGIONALI</a:t>
            </a:r>
          </a:p>
          <a:p>
            <a:pPr indent="-342900" lvl="0" marL="342900" marR="0" rtl="0" algn="l">
              <a:lnSpc>
                <a:spcPct val="90000"/>
              </a:lnSpc>
              <a:spcBef>
                <a:spcPts val="480"/>
              </a:spcBef>
              <a:spcAft>
                <a:spcPts val="0"/>
              </a:spcAft>
              <a:buClr>
                <a:schemeClr val="dk1"/>
              </a:buClr>
              <a:buSzPct val="100000"/>
              <a:buFont typeface="Garamond"/>
              <a:buNone/>
            </a:pPr>
            <a:r>
              <a:t/>
            </a:r>
            <a:endParaRPr b="0" i="0" sz="2400" u="none">
              <a:solidFill>
                <a:srgbClr val="000000"/>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dk1"/>
              </a:buClr>
              <a:buSzPct val="100000"/>
              <a:buFont typeface="Garamond"/>
              <a:buNone/>
            </a:pPr>
            <a:r>
              <a:t/>
            </a:r>
            <a:endParaRPr b="0" i="0" sz="2400" u="none">
              <a:solidFill>
                <a:srgbClr val="000000"/>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dk1"/>
              </a:buClr>
              <a:buSzPct val="100000"/>
              <a:buFont typeface="Garamond"/>
              <a:buChar char="•"/>
            </a:pPr>
            <a:r>
              <a:rPr b="0" i="0" lang="en-US" sz="2400" u="none">
                <a:solidFill>
                  <a:srgbClr val="000000"/>
                </a:solidFill>
                <a:latin typeface="Garamond"/>
                <a:ea typeface="Garamond"/>
                <a:cs typeface="Garamond"/>
                <a:sym typeface="Garamond"/>
              </a:rPr>
              <a:t>L’ATTIVAZIONE DI AREE OPERATIVE INTERSERVIZI E INTERDIPARTIMENTALI CHE DEFINISCANOALCUNI  OBIETTIVI STRUTTURATI E INIZIALI DEL LORO RACCORDO</a:t>
            </a: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881" name="Shape 881"/>
        <p:cNvGrpSpPr/>
        <p:nvPr/>
      </p:nvGrpSpPr>
      <p:grpSpPr>
        <a:xfrm>
          <a:off x="0" y="0"/>
          <a:ext cx="0" cy="0"/>
          <a:chOff x="0" y="0"/>
          <a:chExt cx="0" cy="0"/>
        </a:xfrm>
      </p:grpSpPr>
      <p:sp>
        <p:nvSpPr>
          <p:cNvPr id="882" name="Shape 882"/>
          <p:cNvSpPr txBox="1"/>
          <p:nvPr>
            <p:ph type="title"/>
          </p:nvPr>
        </p:nvSpPr>
        <p:spPr>
          <a:xfrm>
            <a:off x="395287" y="130175"/>
            <a:ext cx="8424862" cy="106679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t/>
            </a:r>
            <a:endParaRPr b="0" i="0" sz="3600" u="none" cap="none" strike="noStrike">
              <a:solidFill>
                <a:srgbClr val="000000"/>
              </a:solidFill>
              <a:latin typeface="Garamond"/>
              <a:ea typeface="Garamond"/>
              <a:cs typeface="Garamond"/>
              <a:sym typeface="Garamond"/>
            </a:endParaRPr>
          </a:p>
        </p:txBody>
      </p:sp>
      <p:sp>
        <p:nvSpPr>
          <p:cNvPr id="883" name="Shape 883"/>
          <p:cNvSpPr txBox="1"/>
          <p:nvPr>
            <p:ph idx="1" type="body"/>
          </p:nvPr>
        </p:nvSpPr>
        <p:spPr>
          <a:xfrm>
            <a:off x="755650" y="1219200"/>
            <a:ext cx="7777162" cy="5638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100000"/>
              <a:buFont typeface="Garamond"/>
              <a:buNone/>
            </a:pPr>
            <a:r>
              <a:t/>
            </a:r>
            <a:endParaRPr b="0" i="0" sz="2400" u="none">
              <a:solidFill>
                <a:srgbClr val="000000"/>
              </a:solidFill>
              <a:latin typeface="Garamond"/>
              <a:ea typeface="Garamond"/>
              <a:cs typeface="Garamond"/>
              <a:sym typeface="Garamond"/>
            </a:endParaRPr>
          </a:p>
          <a:p>
            <a:pPr indent="-285750" lvl="1" marL="742950" marR="0" rtl="0" algn="l">
              <a:lnSpc>
                <a:spcPct val="90000"/>
              </a:lnSpc>
              <a:spcBef>
                <a:spcPts val="400"/>
              </a:spcBef>
              <a:spcAft>
                <a:spcPts val="0"/>
              </a:spcAft>
              <a:buClr>
                <a:schemeClr val="dk1"/>
              </a:buClr>
              <a:buSzPct val="100000"/>
              <a:buFont typeface="Garamond"/>
              <a:buChar char="•"/>
            </a:pPr>
            <a:r>
              <a:rPr b="0" i="0" lang="en-US" sz="2000" u="none" cap="none" strike="noStrike">
                <a:solidFill>
                  <a:srgbClr val="000000"/>
                </a:solidFill>
                <a:latin typeface="Garamond"/>
                <a:ea typeface="Garamond"/>
                <a:cs typeface="Garamond"/>
                <a:sym typeface="Garamond"/>
              </a:rPr>
              <a:t>LA CONTINUITA’ DEI PROCESSI DI PRESA IN CARICO E CURA AL COMPIMENTO DEL 18° ANNO DI ETA’, </a:t>
            </a:r>
          </a:p>
          <a:p>
            <a:pPr indent="-285750" lvl="1" marL="742950" marR="0" rtl="0" algn="l">
              <a:lnSpc>
                <a:spcPct val="90000"/>
              </a:lnSpc>
              <a:spcBef>
                <a:spcPts val="400"/>
              </a:spcBef>
              <a:spcAft>
                <a:spcPts val="0"/>
              </a:spcAft>
              <a:buClr>
                <a:schemeClr val="dk1"/>
              </a:buClr>
              <a:buSzPct val="100000"/>
              <a:buFont typeface="Garamond"/>
              <a:buChar char="•"/>
            </a:pPr>
            <a:r>
              <a:rPr b="0" i="0" lang="en-US" sz="2000" u="none" cap="none" strike="noStrike">
                <a:solidFill>
                  <a:srgbClr val="000000"/>
                </a:solidFill>
                <a:latin typeface="Garamond"/>
                <a:ea typeface="Garamond"/>
                <a:cs typeface="Garamond"/>
                <a:sym typeface="Garamond"/>
              </a:rPr>
              <a:t>LE MANIFESTAZIONI PSICOTICHE ADOLESCENZIALI E LE DIMISSIONI PROTETTE DEGLI ADOLESCENTI RICOVERATI PER PATOLOGIE PSICHIATRICHE,</a:t>
            </a:r>
          </a:p>
          <a:p>
            <a:pPr indent="-285750" lvl="1" marL="742950" marR="0" rtl="0" algn="l">
              <a:lnSpc>
                <a:spcPct val="90000"/>
              </a:lnSpc>
              <a:spcBef>
                <a:spcPts val="400"/>
              </a:spcBef>
              <a:spcAft>
                <a:spcPts val="0"/>
              </a:spcAft>
              <a:buClr>
                <a:schemeClr val="dk1"/>
              </a:buClr>
              <a:buSzPct val="100000"/>
              <a:buFont typeface="Garamond"/>
              <a:buChar char="•"/>
            </a:pPr>
            <a:r>
              <a:rPr b="0" i="0" lang="en-US" sz="2000" u="none" cap="none" strike="noStrike">
                <a:solidFill>
                  <a:srgbClr val="000000"/>
                </a:solidFill>
                <a:latin typeface="Garamond"/>
                <a:ea typeface="Garamond"/>
                <a:cs typeface="Garamond"/>
                <a:sym typeface="Garamond"/>
              </a:rPr>
              <a:t>L’APPROCCIO CONGIUNTO SU PATOLOGIE DI PARTICOLARE  IMPEGNO COME L’AUTISMO O SULLE MANIFESTAZIONI PSICHIATRICHE  DEL RITARDO MENTALE NEGLI ADOLESCENTI E NEI GIOVANI ADULTI, </a:t>
            </a:r>
          </a:p>
          <a:p>
            <a:pPr indent="-285750" lvl="1" marL="742950" marR="0" rtl="0" algn="l">
              <a:lnSpc>
                <a:spcPct val="90000"/>
              </a:lnSpc>
              <a:spcBef>
                <a:spcPts val="400"/>
              </a:spcBef>
              <a:spcAft>
                <a:spcPts val="0"/>
              </a:spcAft>
              <a:buClr>
                <a:schemeClr val="dk1"/>
              </a:buClr>
              <a:buSzPct val="100000"/>
              <a:buFont typeface="Garamond"/>
              <a:buChar char="•"/>
            </a:pPr>
            <a:r>
              <a:rPr b="0" i="0" lang="en-US" sz="2000" u="none" cap="none" strike="noStrike">
                <a:solidFill>
                  <a:srgbClr val="000000"/>
                </a:solidFill>
                <a:latin typeface="Garamond"/>
                <a:ea typeface="Garamond"/>
                <a:cs typeface="Garamond"/>
                <a:sym typeface="Garamond"/>
              </a:rPr>
              <a:t>IL COORDINAMENTO PER LE POLITICHE SANITARIE E SOCIOSANITARIE DI SOSTEGNO  ALLE  CONDIZIONI  DI ACCERTATO  “RISCHIO” COME QUELLE RAPPRESENTATE DAI MINORI  FIGLI  DI GENITORI MALATI MENTALI CRONICI E TOSSICODIPENDENTI CRONICI.</a:t>
            </a:r>
          </a:p>
          <a:p>
            <a:pPr indent="-342900" lvl="0" marL="342900" marR="0" rtl="0" algn="l">
              <a:lnSpc>
                <a:spcPct val="100000"/>
              </a:lnSpc>
              <a:spcBef>
                <a:spcPts val="400"/>
              </a:spcBef>
              <a:spcAft>
                <a:spcPts val="0"/>
              </a:spcAft>
              <a:buClr>
                <a:schemeClr val="dk1"/>
              </a:buClr>
              <a:buSzPct val="100000"/>
              <a:buFont typeface="Garamond"/>
              <a:buNone/>
            </a:pPr>
            <a:r>
              <a:t/>
            </a:r>
            <a:endParaRPr b="0" i="0" sz="2000" u="none" cap="none" strike="noStrike">
              <a:solidFill>
                <a:srgbClr val="000000"/>
              </a:solidFill>
              <a:latin typeface="Garamond"/>
              <a:ea typeface="Garamond"/>
              <a:cs typeface="Garamond"/>
              <a:sym typeface="Garamon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68" name="Shape 68"/>
        <p:cNvGrpSpPr/>
        <p:nvPr/>
      </p:nvGrpSpPr>
      <p:grpSpPr>
        <a:xfrm>
          <a:off x="0" y="0"/>
          <a:ext cx="0" cy="0"/>
          <a:chOff x="0" y="0"/>
          <a:chExt cx="0" cy="0"/>
        </a:xfrm>
      </p:grpSpPr>
      <p:sp>
        <p:nvSpPr>
          <p:cNvPr id="69" name="Shape 69"/>
          <p:cNvSpPr txBox="1"/>
          <p:nvPr>
            <p:ph type="title"/>
          </p:nvPr>
        </p:nvSpPr>
        <p:spPr>
          <a:xfrm>
            <a:off x="395287" y="76200"/>
            <a:ext cx="8280399" cy="1066799"/>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600" u="none" cap="none" strike="noStrike">
                <a:solidFill>
                  <a:srgbClr val="000000"/>
                </a:solidFill>
                <a:latin typeface="Garamond"/>
                <a:ea typeface="Garamond"/>
                <a:cs typeface="Garamond"/>
                <a:sym typeface="Garamond"/>
              </a:rPr>
              <a:t>PREVALENZA IN % DEI DISTURBI PSICHIATRICI PER SESSO ED ETA’</a:t>
            </a:r>
          </a:p>
        </p:txBody>
      </p:sp>
      <p:grpSp>
        <p:nvGrpSpPr>
          <p:cNvPr id="70" name="Shape 70"/>
          <p:cNvGrpSpPr/>
          <p:nvPr/>
        </p:nvGrpSpPr>
        <p:grpSpPr>
          <a:xfrm>
            <a:off x="971550" y="1393825"/>
            <a:ext cx="6953250" cy="4699000"/>
            <a:chOff x="971550" y="1219200"/>
            <a:chExt cx="6953250" cy="4699000"/>
          </a:xfrm>
        </p:grpSpPr>
        <p:sp>
          <p:nvSpPr>
            <p:cNvPr id="71" name="Shape 71"/>
            <p:cNvSpPr txBox="1"/>
            <p:nvPr/>
          </p:nvSpPr>
          <p:spPr>
            <a:xfrm>
              <a:off x="971550" y="3925887"/>
              <a:ext cx="6953249" cy="503236"/>
            </a:xfrm>
            <a:prstGeom prst="rect">
              <a:avLst/>
            </a:prstGeom>
            <a:solidFill>
              <a:schemeClr val="lt1">
                <a:alpha val="49803"/>
              </a:schemeClr>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1" i="0" lang="en-US" sz="2400" u="none">
                  <a:solidFill>
                    <a:srgbClr val="003300"/>
                  </a:solidFill>
                  <a:latin typeface="Garamond"/>
                  <a:ea typeface="Garamond"/>
                  <a:cs typeface="Garamond"/>
                  <a:sym typeface="Garamond"/>
                </a:rPr>
                <a:t>FEMMINE</a:t>
              </a:r>
            </a:p>
          </p:txBody>
        </p:sp>
        <p:sp>
          <p:nvSpPr>
            <p:cNvPr id="72" name="Shape 72"/>
            <p:cNvSpPr txBox="1"/>
            <p:nvPr/>
          </p:nvSpPr>
          <p:spPr>
            <a:xfrm>
              <a:off x="6980236" y="3425825"/>
              <a:ext cx="944561" cy="500062"/>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19,2</a:t>
              </a:r>
            </a:p>
          </p:txBody>
        </p:sp>
        <p:sp>
          <p:nvSpPr>
            <p:cNvPr id="73" name="Shape 73"/>
            <p:cNvSpPr txBox="1"/>
            <p:nvPr/>
          </p:nvSpPr>
          <p:spPr>
            <a:xfrm>
              <a:off x="6035675" y="3425825"/>
              <a:ext cx="944561" cy="500062"/>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a:t>
              </a:r>
            </a:p>
          </p:txBody>
        </p:sp>
        <p:sp>
          <p:nvSpPr>
            <p:cNvPr id="74" name="Shape 74"/>
            <p:cNvSpPr txBox="1"/>
            <p:nvPr/>
          </p:nvSpPr>
          <p:spPr>
            <a:xfrm>
              <a:off x="4756150" y="3425825"/>
              <a:ext cx="1279525" cy="500062"/>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7,9</a:t>
              </a:r>
            </a:p>
          </p:txBody>
        </p:sp>
        <p:sp>
          <p:nvSpPr>
            <p:cNvPr id="75" name="Shape 75"/>
            <p:cNvSpPr txBox="1"/>
            <p:nvPr/>
          </p:nvSpPr>
          <p:spPr>
            <a:xfrm>
              <a:off x="3589337" y="3425825"/>
              <a:ext cx="1166811" cy="500062"/>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8,9</a:t>
              </a:r>
            </a:p>
          </p:txBody>
        </p:sp>
        <p:sp>
          <p:nvSpPr>
            <p:cNvPr id="76" name="Shape 76"/>
            <p:cNvSpPr txBox="1"/>
            <p:nvPr/>
          </p:nvSpPr>
          <p:spPr>
            <a:xfrm>
              <a:off x="2478086" y="3425825"/>
              <a:ext cx="1111250" cy="500062"/>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8,1</a:t>
              </a:r>
            </a:p>
          </p:txBody>
        </p:sp>
        <p:sp>
          <p:nvSpPr>
            <p:cNvPr id="77" name="Shape 77"/>
            <p:cNvSpPr txBox="1"/>
            <p:nvPr/>
          </p:nvSpPr>
          <p:spPr>
            <a:xfrm>
              <a:off x="1865311" y="3425825"/>
              <a:ext cx="612775" cy="500062"/>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1800" u="none">
                  <a:solidFill>
                    <a:srgbClr val="000000"/>
                  </a:solidFill>
                  <a:latin typeface="Garamond"/>
                  <a:ea typeface="Garamond"/>
                  <a:cs typeface="Garamond"/>
                  <a:sym typeface="Garamond"/>
                </a:rPr>
                <a:t>1329</a:t>
              </a:r>
            </a:p>
          </p:txBody>
        </p:sp>
        <p:sp>
          <p:nvSpPr>
            <p:cNvPr id="78" name="Shape 78"/>
            <p:cNvSpPr txBox="1"/>
            <p:nvPr/>
          </p:nvSpPr>
          <p:spPr>
            <a:xfrm>
              <a:off x="971550" y="3425825"/>
              <a:ext cx="893762" cy="500062"/>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4-16</a:t>
              </a:r>
            </a:p>
          </p:txBody>
        </p:sp>
        <p:sp>
          <p:nvSpPr>
            <p:cNvPr id="79" name="Shape 79"/>
            <p:cNvSpPr txBox="1"/>
            <p:nvPr/>
          </p:nvSpPr>
          <p:spPr>
            <a:xfrm>
              <a:off x="6980236" y="2928936"/>
              <a:ext cx="944561" cy="496886"/>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18,8</a:t>
              </a:r>
            </a:p>
          </p:txBody>
        </p:sp>
        <p:sp>
          <p:nvSpPr>
            <p:cNvPr id="80" name="Shape 80"/>
            <p:cNvSpPr txBox="1"/>
            <p:nvPr/>
          </p:nvSpPr>
          <p:spPr>
            <a:xfrm>
              <a:off x="6035675" y="2928936"/>
              <a:ext cx="944561" cy="496886"/>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4,5</a:t>
              </a:r>
            </a:p>
          </p:txBody>
        </p:sp>
        <p:sp>
          <p:nvSpPr>
            <p:cNvPr id="81" name="Shape 81"/>
            <p:cNvSpPr txBox="1"/>
            <p:nvPr/>
          </p:nvSpPr>
          <p:spPr>
            <a:xfrm>
              <a:off x="4756150" y="2928936"/>
              <a:ext cx="1279525" cy="496886"/>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4,9</a:t>
              </a:r>
            </a:p>
          </p:txBody>
        </p:sp>
        <p:sp>
          <p:nvSpPr>
            <p:cNvPr id="82" name="Shape 82"/>
            <p:cNvSpPr txBox="1"/>
            <p:nvPr/>
          </p:nvSpPr>
          <p:spPr>
            <a:xfrm>
              <a:off x="3589337" y="2928936"/>
              <a:ext cx="1166811" cy="496886"/>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7,3</a:t>
              </a:r>
            </a:p>
          </p:txBody>
        </p:sp>
        <p:sp>
          <p:nvSpPr>
            <p:cNvPr id="83" name="Shape 83"/>
            <p:cNvSpPr txBox="1"/>
            <p:nvPr/>
          </p:nvSpPr>
          <p:spPr>
            <a:xfrm>
              <a:off x="2478086" y="2928936"/>
              <a:ext cx="1111250" cy="496886"/>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10,4</a:t>
              </a:r>
            </a:p>
          </p:txBody>
        </p:sp>
        <p:sp>
          <p:nvSpPr>
            <p:cNvPr id="84" name="Shape 84"/>
            <p:cNvSpPr txBox="1"/>
            <p:nvPr/>
          </p:nvSpPr>
          <p:spPr>
            <a:xfrm>
              <a:off x="1865311" y="2928936"/>
              <a:ext cx="612775" cy="496886"/>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1800" u="none">
                  <a:solidFill>
                    <a:srgbClr val="000000"/>
                  </a:solidFill>
                  <a:latin typeface="Garamond"/>
                  <a:ea typeface="Garamond"/>
                  <a:cs typeface="Garamond"/>
                  <a:sym typeface="Garamond"/>
                </a:rPr>
                <a:t>608</a:t>
              </a:r>
            </a:p>
          </p:txBody>
        </p:sp>
        <p:sp>
          <p:nvSpPr>
            <p:cNvPr id="85" name="Shape 85"/>
            <p:cNvSpPr txBox="1"/>
            <p:nvPr/>
          </p:nvSpPr>
          <p:spPr>
            <a:xfrm>
              <a:off x="971550" y="2928936"/>
              <a:ext cx="893762" cy="496886"/>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12-16</a:t>
              </a:r>
            </a:p>
          </p:txBody>
        </p:sp>
        <p:sp>
          <p:nvSpPr>
            <p:cNvPr id="86" name="Shape 86"/>
            <p:cNvSpPr txBox="1"/>
            <p:nvPr/>
          </p:nvSpPr>
          <p:spPr>
            <a:xfrm>
              <a:off x="2478086" y="5424487"/>
              <a:ext cx="1111250" cy="493711"/>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2,7</a:t>
              </a:r>
            </a:p>
          </p:txBody>
        </p:sp>
        <p:sp>
          <p:nvSpPr>
            <p:cNvPr id="87" name="Shape 87"/>
            <p:cNvSpPr txBox="1"/>
            <p:nvPr/>
          </p:nvSpPr>
          <p:spPr>
            <a:xfrm>
              <a:off x="2478086" y="4926012"/>
              <a:ext cx="1111250" cy="498475"/>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4,1</a:t>
              </a:r>
            </a:p>
          </p:txBody>
        </p:sp>
        <p:sp>
          <p:nvSpPr>
            <p:cNvPr id="88" name="Shape 88"/>
            <p:cNvSpPr txBox="1"/>
            <p:nvPr/>
          </p:nvSpPr>
          <p:spPr>
            <a:xfrm>
              <a:off x="2478086" y="4429125"/>
              <a:ext cx="1111250" cy="496886"/>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1,8</a:t>
              </a:r>
            </a:p>
          </p:txBody>
        </p:sp>
        <p:sp>
          <p:nvSpPr>
            <p:cNvPr id="89" name="Shape 89"/>
            <p:cNvSpPr txBox="1"/>
            <p:nvPr/>
          </p:nvSpPr>
          <p:spPr>
            <a:xfrm>
              <a:off x="2478086" y="2433636"/>
              <a:ext cx="1111250" cy="495299"/>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6,5</a:t>
              </a:r>
            </a:p>
          </p:txBody>
        </p:sp>
        <p:sp>
          <p:nvSpPr>
            <p:cNvPr id="90" name="Shape 90"/>
            <p:cNvSpPr txBox="1"/>
            <p:nvPr/>
          </p:nvSpPr>
          <p:spPr>
            <a:xfrm>
              <a:off x="2478086" y="1219200"/>
              <a:ext cx="1111250" cy="714374"/>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1800" u="none">
                  <a:solidFill>
                    <a:srgbClr val="003300"/>
                  </a:solidFill>
                  <a:latin typeface="Garamond"/>
                  <a:ea typeface="Garamond"/>
                  <a:cs typeface="Garamond"/>
                  <a:sym typeface="Garamond"/>
                </a:rPr>
                <a:t>Dist. Condotta</a:t>
              </a:r>
            </a:p>
          </p:txBody>
        </p:sp>
        <p:sp>
          <p:nvSpPr>
            <p:cNvPr id="91" name="Shape 91"/>
            <p:cNvSpPr txBox="1"/>
            <p:nvPr/>
          </p:nvSpPr>
          <p:spPr>
            <a:xfrm>
              <a:off x="1865311" y="5424487"/>
              <a:ext cx="612775" cy="493711"/>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1800" u="none">
                  <a:solidFill>
                    <a:srgbClr val="000000"/>
                  </a:solidFill>
                  <a:latin typeface="Garamond"/>
                  <a:ea typeface="Garamond"/>
                  <a:cs typeface="Garamond"/>
                  <a:sym typeface="Garamond"/>
                </a:rPr>
                <a:t>1345</a:t>
              </a:r>
            </a:p>
          </p:txBody>
        </p:sp>
        <p:sp>
          <p:nvSpPr>
            <p:cNvPr id="92" name="Shape 92"/>
            <p:cNvSpPr txBox="1"/>
            <p:nvPr/>
          </p:nvSpPr>
          <p:spPr>
            <a:xfrm>
              <a:off x="1865311" y="4926012"/>
              <a:ext cx="612775" cy="498475"/>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1800" u="none">
                  <a:solidFill>
                    <a:srgbClr val="000000"/>
                  </a:solidFill>
                  <a:latin typeface="Garamond"/>
                  <a:ea typeface="Garamond"/>
                  <a:cs typeface="Garamond"/>
                  <a:sym typeface="Garamond"/>
                </a:rPr>
                <a:t>624</a:t>
              </a:r>
            </a:p>
          </p:txBody>
        </p:sp>
        <p:sp>
          <p:nvSpPr>
            <p:cNvPr id="93" name="Shape 93"/>
            <p:cNvSpPr txBox="1"/>
            <p:nvPr/>
          </p:nvSpPr>
          <p:spPr>
            <a:xfrm>
              <a:off x="1865311" y="4429125"/>
              <a:ext cx="612775" cy="496886"/>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1800" u="none">
                  <a:solidFill>
                    <a:srgbClr val="000000"/>
                  </a:solidFill>
                  <a:latin typeface="Garamond"/>
                  <a:ea typeface="Garamond"/>
                  <a:cs typeface="Garamond"/>
                  <a:sym typeface="Garamond"/>
                </a:rPr>
                <a:t>721</a:t>
              </a:r>
            </a:p>
          </p:txBody>
        </p:sp>
        <p:sp>
          <p:nvSpPr>
            <p:cNvPr id="94" name="Shape 94"/>
            <p:cNvSpPr txBox="1"/>
            <p:nvPr/>
          </p:nvSpPr>
          <p:spPr>
            <a:xfrm>
              <a:off x="1865311" y="2433636"/>
              <a:ext cx="612775" cy="495299"/>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1800" u="none">
                  <a:solidFill>
                    <a:srgbClr val="000000"/>
                  </a:solidFill>
                  <a:latin typeface="Garamond"/>
                  <a:ea typeface="Garamond"/>
                  <a:cs typeface="Garamond"/>
                  <a:sym typeface="Garamond"/>
                </a:rPr>
                <a:t>721</a:t>
              </a:r>
            </a:p>
          </p:txBody>
        </p:sp>
        <p:sp>
          <p:nvSpPr>
            <p:cNvPr id="95" name="Shape 95"/>
            <p:cNvSpPr txBox="1"/>
            <p:nvPr/>
          </p:nvSpPr>
          <p:spPr>
            <a:xfrm>
              <a:off x="1865311" y="1219200"/>
              <a:ext cx="612775" cy="714374"/>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N°</a:t>
              </a:r>
            </a:p>
          </p:txBody>
        </p:sp>
        <p:sp>
          <p:nvSpPr>
            <p:cNvPr id="96" name="Shape 96"/>
            <p:cNvSpPr txBox="1"/>
            <p:nvPr/>
          </p:nvSpPr>
          <p:spPr>
            <a:xfrm>
              <a:off x="4756150" y="5424487"/>
              <a:ext cx="1279525" cy="493711"/>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11,9</a:t>
              </a:r>
            </a:p>
          </p:txBody>
        </p:sp>
        <p:sp>
          <p:nvSpPr>
            <p:cNvPr id="97" name="Shape 97"/>
            <p:cNvSpPr txBox="1"/>
            <p:nvPr/>
          </p:nvSpPr>
          <p:spPr>
            <a:xfrm>
              <a:off x="4756150" y="4926012"/>
              <a:ext cx="1279525" cy="498475"/>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13,6</a:t>
              </a:r>
            </a:p>
          </p:txBody>
        </p:sp>
        <p:sp>
          <p:nvSpPr>
            <p:cNvPr id="98" name="Shape 98"/>
            <p:cNvSpPr txBox="1"/>
            <p:nvPr/>
          </p:nvSpPr>
          <p:spPr>
            <a:xfrm>
              <a:off x="4756150" y="4429125"/>
              <a:ext cx="1279525" cy="496886"/>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10,7</a:t>
              </a:r>
            </a:p>
          </p:txBody>
        </p:sp>
        <p:sp>
          <p:nvSpPr>
            <p:cNvPr id="99" name="Shape 99"/>
            <p:cNvSpPr txBox="1"/>
            <p:nvPr/>
          </p:nvSpPr>
          <p:spPr>
            <a:xfrm>
              <a:off x="4756150" y="2433636"/>
              <a:ext cx="1279525" cy="495299"/>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10,1</a:t>
              </a:r>
            </a:p>
          </p:txBody>
        </p:sp>
        <p:sp>
          <p:nvSpPr>
            <p:cNvPr id="100" name="Shape 100"/>
            <p:cNvSpPr txBox="1"/>
            <p:nvPr/>
          </p:nvSpPr>
          <p:spPr>
            <a:xfrm>
              <a:off x="4756150" y="1219200"/>
              <a:ext cx="1279525" cy="714374"/>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1800" u="none">
                  <a:solidFill>
                    <a:srgbClr val="003300"/>
                  </a:solidFill>
                  <a:latin typeface="Garamond"/>
                  <a:ea typeface="Garamond"/>
                  <a:cs typeface="Garamond"/>
                  <a:sym typeface="Garamond"/>
                </a:rPr>
                <a:t>Dist. Emozionale</a:t>
              </a:r>
            </a:p>
          </p:txBody>
        </p:sp>
        <p:sp>
          <p:nvSpPr>
            <p:cNvPr id="101" name="Shape 101"/>
            <p:cNvSpPr txBox="1"/>
            <p:nvPr/>
          </p:nvSpPr>
          <p:spPr>
            <a:xfrm>
              <a:off x="3589337" y="5424487"/>
              <a:ext cx="1166811" cy="493711"/>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3,3</a:t>
              </a:r>
            </a:p>
          </p:txBody>
        </p:sp>
        <p:sp>
          <p:nvSpPr>
            <p:cNvPr id="102" name="Shape 102"/>
            <p:cNvSpPr txBox="1"/>
            <p:nvPr/>
          </p:nvSpPr>
          <p:spPr>
            <a:xfrm>
              <a:off x="3589337" y="4926012"/>
              <a:ext cx="1166811" cy="498475"/>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3,4</a:t>
              </a:r>
            </a:p>
          </p:txBody>
        </p:sp>
        <p:sp>
          <p:nvSpPr>
            <p:cNvPr id="103" name="Shape 103"/>
            <p:cNvSpPr txBox="1"/>
            <p:nvPr/>
          </p:nvSpPr>
          <p:spPr>
            <a:xfrm>
              <a:off x="3589337" y="4429125"/>
              <a:ext cx="1166811" cy="496886"/>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3,3</a:t>
              </a:r>
            </a:p>
          </p:txBody>
        </p:sp>
        <p:sp>
          <p:nvSpPr>
            <p:cNvPr id="104" name="Shape 104"/>
            <p:cNvSpPr txBox="1"/>
            <p:nvPr/>
          </p:nvSpPr>
          <p:spPr>
            <a:xfrm>
              <a:off x="3589337" y="2433636"/>
              <a:ext cx="1166811" cy="495299"/>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10,1</a:t>
              </a:r>
            </a:p>
          </p:txBody>
        </p:sp>
        <p:sp>
          <p:nvSpPr>
            <p:cNvPr id="105" name="Shape 105"/>
            <p:cNvSpPr txBox="1"/>
            <p:nvPr/>
          </p:nvSpPr>
          <p:spPr>
            <a:xfrm>
              <a:off x="3589337" y="1219200"/>
              <a:ext cx="1166811" cy="714374"/>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1800" u="none">
                  <a:solidFill>
                    <a:srgbClr val="003300"/>
                  </a:solidFill>
                  <a:latin typeface="Garamond"/>
                  <a:ea typeface="Garamond"/>
                  <a:cs typeface="Garamond"/>
                  <a:sym typeface="Garamond"/>
                </a:rPr>
                <a:t>Iperattività</a:t>
              </a:r>
            </a:p>
          </p:txBody>
        </p:sp>
        <p:sp>
          <p:nvSpPr>
            <p:cNvPr id="106" name="Shape 106"/>
            <p:cNvSpPr txBox="1"/>
            <p:nvPr/>
          </p:nvSpPr>
          <p:spPr>
            <a:xfrm>
              <a:off x="6980236" y="2433636"/>
              <a:ext cx="944561" cy="495299"/>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19,5</a:t>
              </a:r>
            </a:p>
          </p:txBody>
        </p:sp>
        <p:sp>
          <p:nvSpPr>
            <p:cNvPr id="107" name="Shape 107"/>
            <p:cNvSpPr txBox="1"/>
            <p:nvPr/>
          </p:nvSpPr>
          <p:spPr>
            <a:xfrm>
              <a:off x="6035675" y="2433636"/>
              <a:ext cx="944561" cy="495299"/>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a:t>
              </a:r>
            </a:p>
          </p:txBody>
        </p:sp>
        <p:sp>
          <p:nvSpPr>
            <p:cNvPr id="108" name="Shape 108"/>
            <p:cNvSpPr txBox="1"/>
            <p:nvPr/>
          </p:nvSpPr>
          <p:spPr>
            <a:xfrm>
              <a:off x="971550" y="2433636"/>
              <a:ext cx="893762" cy="495299"/>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4-11</a:t>
              </a:r>
            </a:p>
          </p:txBody>
        </p:sp>
        <p:sp>
          <p:nvSpPr>
            <p:cNvPr id="109" name="Shape 109"/>
            <p:cNvSpPr txBox="1"/>
            <p:nvPr/>
          </p:nvSpPr>
          <p:spPr>
            <a:xfrm>
              <a:off x="6980236" y="4429125"/>
              <a:ext cx="944561" cy="496886"/>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13,5</a:t>
              </a:r>
            </a:p>
          </p:txBody>
        </p:sp>
        <p:sp>
          <p:nvSpPr>
            <p:cNvPr id="110" name="Shape 110"/>
            <p:cNvSpPr txBox="1"/>
            <p:nvPr/>
          </p:nvSpPr>
          <p:spPr>
            <a:xfrm>
              <a:off x="6035675" y="4429125"/>
              <a:ext cx="944561" cy="496886"/>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a:t>
              </a:r>
            </a:p>
          </p:txBody>
        </p:sp>
        <p:sp>
          <p:nvSpPr>
            <p:cNvPr id="111" name="Shape 111"/>
            <p:cNvSpPr txBox="1"/>
            <p:nvPr/>
          </p:nvSpPr>
          <p:spPr>
            <a:xfrm>
              <a:off x="971550" y="4429125"/>
              <a:ext cx="893762" cy="496886"/>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4-11</a:t>
              </a:r>
            </a:p>
          </p:txBody>
        </p:sp>
        <p:sp>
          <p:nvSpPr>
            <p:cNvPr id="112" name="Shape 112"/>
            <p:cNvSpPr txBox="1"/>
            <p:nvPr/>
          </p:nvSpPr>
          <p:spPr>
            <a:xfrm>
              <a:off x="971550" y="1933575"/>
              <a:ext cx="6953249" cy="500062"/>
            </a:xfrm>
            <a:prstGeom prst="rect">
              <a:avLst/>
            </a:prstGeom>
            <a:solidFill>
              <a:schemeClr val="lt1">
                <a:alpha val="49803"/>
              </a:schemeClr>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1" i="0" lang="en-US" sz="2400" u="none">
                  <a:solidFill>
                    <a:srgbClr val="003300"/>
                  </a:solidFill>
                  <a:latin typeface="Garamond"/>
                  <a:ea typeface="Garamond"/>
                  <a:cs typeface="Garamond"/>
                  <a:sym typeface="Garamond"/>
                </a:rPr>
                <a:t>MASCHI</a:t>
              </a:r>
            </a:p>
          </p:txBody>
        </p:sp>
        <p:sp>
          <p:nvSpPr>
            <p:cNvPr id="113" name="Shape 113"/>
            <p:cNvSpPr txBox="1"/>
            <p:nvPr/>
          </p:nvSpPr>
          <p:spPr>
            <a:xfrm>
              <a:off x="6980236" y="5424487"/>
              <a:ext cx="944561" cy="493711"/>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16,9</a:t>
              </a:r>
            </a:p>
          </p:txBody>
        </p:sp>
        <p:sp>
          <p:nvSpPr>
            <p:cNvPr id="114" name="Shape 114"/>
            <p:cNvSpPr txBox="1"/>
            <p:nvPr/>
          </p:nvSpPr>
          <p:spPr>
            <a:xfrm>
              <a:off x="6980236" y="4926012"/>
              <a:ext cx="944561" cy="498475"/>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21,8</a:t>
              </a:r>
            </a:p>
          </p:txBody>
        </p:sp>
        <p:sp>
          <p:nvSpPr>
            <p:cNvPr id="115" name="Shape 115"/>
            <p:cNvSpPr txBox="1"/>
            <p:nvPr/>
          </p:nvSpPr>
          <p:spPr>
            <a:xfrm>
              <a:off x="6980236" y="1219200"/>
              <a:ext cx="944561" cy="714374"/>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1800" u="none">
                  <a:solidFill>
                    <a:srgbClr val="003300"/>
                  </a:solidFill>
                  <a:latin typeface="Garamond"/>
                  <a:ea typeface="Garamond"/>
                  <a:cs typeface="Garamond"/>
                  <a:sym typeface="Garamond"/>
                </a:rPr>
                <a:t>+ di 1 disturbo</a:t>
              </a:r>
            </a:p>
          </p:txBody>
        </p:sp>
        <p:sp>
          <p:nvSpPr>
            <p:cNvPr id="116" name="Shape 116"/>
            <p:cNvSpPr txBox="1"/>
            <p:nvPr/>
          </p:nvSpPr>
          <p:spPr>
            <a:xfrm>
              <a:off x="6035675" y="5424487"/>
              <a:ext cx="944561" cy="493711"/>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a:t>
              </a:r>
            </a:p>
          </p:txBody>
        </p:sp>
        <p:sp>
          <p:nvSpPr>
            <p:cNvPr id="117" name="Shape 117"/>
            <p:cNvSpPr txBox="1"/>
            <p:nvPr/>
          </p:nvSpPr>
          <p:spPr>
            <a:xfrm>
              <a:off x="6035675" y="4926012"/>
              <a:ext cx="944561" cy="498475"/>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10,7</a:t>
              </a:r>
            </a:p>
          </p:txBody>
        </p:sp>
        <p:sp>
          <p:nvSpPr>
            <p:cNvPr id="118" name="Shape 118"/>
            <p:cNvSpPr txBox="1"/>
            <p:nvPr/>
          </p:nvSpPr>
          <p:spPr>
            <a:xfrm>
              <a:off x="6035675" y="1219200"/>
              <a:ext cx="944561" cy="714374"/>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1800" u="none">
                  <a:solidFill>
                    <a:srgbClr val="003300"/>
                  </a:solidFill>
                  <a:latin typeface="Garamond"/>
                  <a:ea typeface="Garamond"/>
                  <a:cs typeface="Garamond"/>
                  <a:sym typeface="Garamond"/>
                </a:rPr>
                <a:t>Somatizzazione</a:t>
              </a:r>
            </a:p>
          </p:txBody>
        </p:sp>
        <p:sp>
          <p:nvSpPr>
            <p:cNvPr id="119" name="Shape 119"/>
            <p:cNvSpPr txBox="1"/>
            <p:nvPr/>
          </p:nvSpPr>
          <p:spPr>
            <a:xfrm>
              <a:off x="971550" y="5424487"/>
              <a:ext cx="893762" cy="493711"/>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4-16</a:t>
              </a:r>
            </a:p>
          </p:txBody>
        </p:sp>
        <p:sp>
          <p:nvSpPr>
            <p:cNvPr id="120" name="Shape 120"/>
            <p:cNvSpPr txBox="1"/>
            <p:nvPr/>
          </p:nvSpPr>
          <p:spPr>
            <a:xfrm>
              <a:off x="971550" y="4926012"/>
              <a:ext cx="893762" cy="498475"/>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12-16</a:t>
              </a:r>
            </a:p>
          </p:txBody>
        </p:sp>
        <p:sp>
          <p:nvSpPr>
            <p:cNvPr id="121" name="Shape 121"/>
            <p:cNvSpPr txBox="1"/>
            <p:nvPr/>
          </p:nvSpPr>
          <p:spPr>
            <a:xfrm>
              <a:off x="971550" y="1219200"/>
              <a:ext cx="893762" cy="714374"/>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Età</a:t>
              </a:r>
            </a:p>
          </p:txBody>
        </p:sp>
        <p:cxnSp>
          <p:nvCxnSpPr>
            <p:cNvPr id="122" name="Shape 122"/>
            <p:cNvCxnSpPr/>
            <p:nvPr/>
          </p:nvCxnSpPr>
          <p:spPr>
            <a:xfrm>
              <a:off x="971550" y="5918200"/>
              <a:ext cx="6953249" cy="0"/>
            </a:xfrm>
            <a:prstGeom prst="straightConnector1">
              <a:avLst/>
            </a:prstGeom>
            <a:noFill/>
            <a:ln cap="flat" cmpd="sng" w="28575">
              <a:solidFill>
                <a:schemeClr val="dk1"/>
              </a:solidFill>
              <a:prstDash val="solid"/>
              <a:miter/>
              <a:headEnd len="med" w="med" type="none"/>
              <a:tailEnd len="med" w="med" type="none"/>
            </a:ln>
          </p:spPr>
        </p:cxnSp>
        <p:cxnSp>
          <p:nvCxnSpPr>
            <p:cNvPr id="123" name="Shape 123"/>
            <p:cNvCxnSpPr/>
            <p:nvPr/>
          </p:nvCxnSpPr>
          <p:spPr>
            <a:xfrm>
              <a:off x="1865311" y="1219200"/>
              <a:ext cx="0" cy="714374"/>
            </a:xfrm>
            <a:prstGeom prst="straightConnector1">
              <a:avLst/>
            </a:prstGeom>
            <a:noFill/>
            <a:ln cap="flat" cmpd="sng" w="12700">
              <a:solidFill>
                <a:schemeClr val="dk1"/>
              </a:solidFill>
              <a:prstDash val="solid"/>
              <a:miter/>
              <a:headEnd len="med" w="med" type="none"/>
              <a:tailEnd len="med" w="med" type="none"/>
            </a:ln>
          </p:spPr>
        </p:cxnSp>
        <p:cxnSp>
          <p:nvCxnSpPr>
            <p:cNvPr id="124" name="Shape 124"/>
            <p:cNvCxnSpPr/>
            <p:nvPr/>
          </p:nvCxnSpPr>
          <p:spPr>
            <a:xfrm>
              <a:off x="7924800" y="1219200"/>
              <a:ext cx="0" cy="714374"/>
            </a:xfrm>
            <a:prstGeom prst="straightConnector1">
              <a:avLst/>
            </a:prstGeom>
            <a:noFill/>
            <a:ln cap="flat" cmpd="sng" w="28575">
              <a:solidFill>
                <a:schemeClr val="dk1"/>
              </a:solidFill>
              <a:prstDash val="solid"/>
              <a:miter/>
              <a:headEnd len="med" w="med" type="none"/>
              <a:tailEnd len="med" w="med" type="none"/>
            </a:ln>
          </p:spPr>
        </p:cxnSp>
        <p:cxnSp>
          <p:nvCxnSpPr>
            <p:cNvPr id="125" name="Shape 125"/>
            <p:cNvCxnSpPr/>
            <p:nvPr/>
          </p:nvCxnSpPr>
          <p:spPr>
            <a:xfrm>
              <a:off x="971550" y="1933575"/>
              <a:ext cx="6953249" cy="0"/>
            </a:xfrm>
            <a:prstGeom prst="straightConnector1">
              <a:avLst/>
            </a:prstGeom>
            <a:noFill/>
            <a:ln cap="sq" cmpd="sng" w="28575">
              <a:solidFill>
                <a:schemeClr val="dk1"/>
              </a:solidFill>
              <a:prstDash val="solid"/>
              <a:miter/>
              <a:headEnd len="med" w="med" type="none"/>
              <a:tailEnd len="med" w="med" type="none"/>
            </a:ln>
          </p:spPr>
        </p:cxnSp>
        <p:cxnSp>
          <p:nvCxnSpPr>
            <p:cNvPr id="126" name="Shape 126"/>
            <p:cNvCxnSpPr/>
            <p:nvPr/>
          </p:nvCxnSpPr>
          <p:spPr>
            <a:xfrm>
              <a:off x="1865311" y="1219200"/>
              <a:ext cx="6059487" cy="0"/>
            </a:xfrm>
            <a:prstGeom prst="straightConnector1">
              <a:avLst/>
            </a:prstGeom>
            <a:noFill/>
            <a:ln cap="flat" cmpd="sng" w="28575">
              <a:solidFill>
                <a:schemeClr val="dk1"/>
              </a:solidFill>
              <a:prstDash val="solid"/>
              <a:miter/>
              <a:headEnd len="med" w="med" type="none"/>
              <a:tailEnd len="med" w="med" type="none"/>
            </a:ln>
          </p:spPr>
        </p:cxnSp>
        <p:cxnSp>
          <p:nvCxnSpPr>
            <p:cNvPr id="127" name="Shape 127"/>
            <p:cNvCxnSpPr/>
            <p:nvPr/>
          </p:nvCxnSpPr>
          <p:spPr>
            <a:xfrm>
              <a:off x="971550" y="1219200"/>
              <a:ext cx="893762" cy="0"/>
            </a:xfrm>
            <a:prstGeom prst="straightConnector1">
              <a:avLst/>
            </a:prstGeom>
            <a:noFill/>
            <a:ln cap="sq" cmpd="sng" w="28575">
              <a:solidFill>
                <a:schemeClr val="dk1"/>
              </a:solidFill>
              <a:prstDash val="solid"/>
              <a:miter/>
              <a:headEnd len="med" w="med" type="none"/>
              <a:tailEnd len="med" w="med" type="none"/>
            </a:ln>
          </p:spPr>
        </p:cxnSp>
        <p:cxnSp>
          <p:nvCxnSpPr>
            <p:cNvPr id="128" name="Shape 128"/>
            <p:cNvCxnSpPr/>
            <p:nvPr/>
          </p:nvCxnSpPr>
          <p:spPr>
            <a:xfrm>
              <a:off x="971550" y="5424487"/>
              <a:ext cx="6953249" cy="0"/>
            </a:xfrm>
            <a:prstGeom prst="straightConnector1">
              <a:avLst/>
            </a:prstGeom>
            <a:noFill/>
            <a:ln cap="flat" cmpd="sng" w="12700">
              <a:solidFill>
                <a:schemeClr val="dk1"/>
              </a:solidFill>
              <a:prstDash val="solid"/>
              <a:miter/>
              <a:headEnd len="med" w="med" type="none"/>
              <a:tailEnd len="med" w="med" type="none"/>
            </a:ln>
          </p:spPr>
        </p:cxnSp>
        <p:cxnSp>
          <p:nvCxnSpPr>
            <p:cNvPr id="129" name="Shape 129"/>
            <p:cNvCxnSpPr/>
            <p:nvPr/>
          </p:nvCxnSpPr>
          <p:spPr>
            <a:xfrm>
              <a:off x="6980236" y="1219200"/>
              <a:ext cx="0" cy="714374"/>
            </a:xfrm>
            <a:prstGeom prst="straightConnector1">
              <a:avLst/>
            </a:prstGeom>
            <a:noFill/>
            <a:ln cap="flat" cmpd="sng" w="12700">
              <a:solidFill>
                <a:schemeClr val="dk1"/>
              </a:solidFill>
              <a:prstDash val="solid"/>
              <a:miter/>
              <a:headEnd len="med" w="med" type="none"/>
              <a:tailEnd len="med" w="med" type="none"/>
            </a:ln>
          </p:spPr>
        </p:cxnSp>
        <p:cxnSp>
          <p:nvCxnSpPr>
            <p:cNvPr id="130" name="Shape 130"/>
            <p:cNvCxnSpPr/>
            <p:nvPr/>
          </p:nvCxnSpPr>
          <p:spPr>
            <a:xfrm>
              <a:off x="971550" y="4926012"/>
              <a:ext cx="6953249" cy="0"/>
            </a:xfrm>
            <a:prstGeom prst="straightConnector1">
              <a:avLst/>
            </a:prstGeom>
            <a:noFill/>
            <a:ln cap="flat" cmpd="sng" w="12700">
              <a:solidFill>
                <a:schemeClr val="dk1"/>
              </a:solidFill>
              <a:prstDash val="solid"/>
              <a:miter/>
              <a:headEnd len="med" w="med" type="none"/>
              <a:tailEnd len="med" w="med" type="none"/>
            </a:ln>
          </p:spPr>
        </p:cxnSp>
        <p:cxnSp>
          <p:nvCxnSpPr>
            <p:cNvPr id="131" name="Shape 131"/>
            <p:cNvCxnSpPr/>
            <p:nvPr/>
          </p:nvCxnSpPr>
          <p:spPr>
            <a:xfrm>
              <a:off x="971550" y="2928936"/>
              <a:ext cx="6953249" cy="0"/>
            </a:xfrm>
            <a:prstGeom prst="straightConnector1">
              <a:avLst/>
            </a:prstGeom>
            <a:noFill/>
            <a:ln cap="flat" cmpd="sng" w="12700">
              <a:solidFill>
                <a:schemeClr val="dk1"/>
              </a:solidFill>
              <a:prstDash val="solid"/>
              <a:miter/>
              <a:headEnd len="med" w="med" type="none"/>
              <a:tailEnd len="med" w="med" type="none"/>
            </a:ln>
          </p:spPr>
        </p:cxnSp>
        <p:cxnSp>
          <p:nvCxnSpPr>
            <p:cNvPr id="132" name="Shape 132"/>
            <p:cNvCxnSpPr/>
            <p:nvPr/>
          </p:nvCxnSpPr>
          <p:spPr>
            <a:xfrm>
              <a:off x="4756150" y="1219200"/>
              <a:ext cx="0" cy="714374"/>
            </a:xfrm>
            <a:prstGeom prst="straightConnector1">
              <a:avLst/>
            </a:prstGeom>
            <a:noFill/>
            <a:ln cap="flat" cmpd="sng" w="12700">
              <a:solidFill>
                <a:schemeClr val="dk1"/>
              </a:solidFill>
              <a:prstDash val="solid"/>
              <a:miter/>
              <a:headEnd len="med" w="med" type="none"/>
              <a:tailEnd len="med" w="med" type="none"/>
            </a:ln>
          </p:spPr>
        </p:cxnSp>
        <p:cxnSp>
          <p:nvCxnSpPr>
            <p:cNvPr id="133" name="Shape 133"/>
            <p:cNvCxnSpPr/>
            <p:nvPr/>
          </p:nvCxnSpPr>
          <p:spPr>
            <a:xfrm>
              <a:off x="6035675" y="1219200"/>
              <a:ext cx="0" cy="714374"/>
            </a:xfrm>
            <a:prstGeom prst="straightConnector1">
              <a:avLst/>
            </a:prstGeom>
            <a:noFill/>
            <a:ln cap="flat" cmpd="sng" w="12700">
              <a:solidFill>
                <a:schemeClr val="dk1"/>
              </a:solidFill>
              <a:prstDash val="solid"/>
              <a:miter/>
              <a:headEnd len="med" w="med" type="none"/>
              <a:tailEnd len="med" w="med" type="none"/>
            </a:ln>
          </p:spPr>
        </p:cxnSp>
        <p:cxnSp>
          <p:nvCxnSpPr>
            <p:cNvPr id="134" name="Shape 134"/>
            <p:cNvCxnSpPr/>
            <p:nvPr/>
          </p:nvCxnSpPr>
          <p:spPr>
            <a:xfrm>
              <a:off x="2478086" y="1219200"/>
              <a:ext cx="0" cy="714374"/>
            </a:xfrm>
            <a:prstGeom prst="straightConnector1">
              <a:avLst/>
            </a:prstGeom>
            <a:noFill/>
            <a:ln cap="flat" cmpd="sng" w="12700">
              <a:solidFill>
                <a:schemeClr val="dk1"/>
              </a:solidFill>
              <a:prstDash val="solid"/>
              <a:miter/>
              <a:headEnd len="med" w="med" type="none"/>
              <a:tailEnd len="med" w="med" type="none"/>
            </a:ln>
          </p:spPr>
        </p:cxnSp>
        <p:cxnSp>
          <p:nvCxnSpPr>
            <p:cNvPr id="135" name="Shape 135"/>
            <p:cNvCxnSpPr/>
            <p:nvPr/>
          </p:nvCxnSpPr>
          <p:spPr>
            <a:xfrm>
              <a:off x="3589337" y="1219200"/>
              <a:ext cx="0" cy="714374"/>
            </a:xfrm>
            <a:prstGeom prst="straightConnector1">
              <a:avLst/>
            </a:prstGeom>
            <a:noFill/>
            <a:ln cap="flat" cmpd="sng" w="12700">
              <a:solidFill>
                <a:schemeClr val="dk1"/>
              </a:solidFill>
              <a:prstDash val="solid"/>
              <a:miter/>
              <a:headEnd len="med" w="med" type="none"/>
              <a:tailEnd len="med" w="med" type="none"/>
            </a:ln>
          </p:spPr>
        </p:cxnSp>
        <p:cxnSp>
          <p:nvCxnSpPr>
            <p:cNvPr id="136" name="Shape 136"/>
            <p:cNvCxnSpPr/>
            <p:nvPr/>
          </p:nvCxnSpPr>
          <p:spPr>
            <a:xfrm>
              <a:off x="971550" y="3425825"/>
              <a:ext cx="6953249" cy="0"/>
            </a:xfrm>
            <a:prstGeom prst="straightConnector1">
              <a:avLst/>
            </a:prstGeom>
            <a:noFill/>
            <a:ln cap="flat" cmpd="sng" w="12700">
              <a:solidFill>
                <a:schemeClr val="dk1"/>
              </a:solidFill>
              <a:prstDash val="solid"/>
              <a:miter/>
              <a:headEnd len="med" w="med" type="none"/>
              <a:tailEnd len="med" w="med" type="none"/>
            </a:ln>
          </p:spPr>
        </p:cxnSp>
        <p:cxnSp>
          <p:nvCxnSpPr>
            <p:cNvPr id="137" name="Shape 137"/>
            <p:cNvCxnSpPr/>
            <p:nvPr/>
          </p:nvCxnSpPr>
          <p:spPr>
            <a:xfrm>
              <a:off x="971550" y="3925887"/>
              <a:ext cx="6953249" cy="0"/>
            </a:xfrm>
            <a:prstGeom prst="straightConnector1">
              <a:avLst/>
            </a:prstGeom>
            <a:noFill/>
            <a:ln cap="sq" cmpd="sng" w="28575">
              <a:solidFill>
                <a:schemeClr val="dk1"/>
              </a:solidFill>
              <a:prstDash val="solid"/>
              <a:miter/>
              <a:headEnd len="med" w="med" type="none"/>
              <a:tailEnd len="med" w="med" type="none"/>
            </a:ln>
          </p:spPr>
        </p:cxnSp>
        <p:cxnSp>
          <p:nvCxnSpPr>
            <p:cNvPr id="138" name="Shape 138"/>
            <p:cNvCxnSpPr/>
            <p:nvPr/>
          </p:nvCxnSpPr>
          <p:spPr>
            <a:xfrm>
              <a:off x="1865311" y="2433636"/>
              <a:ext cx="0" cy="1492250"/>
            </a:xfrm>
            <a:prstGeom prst="straightConnector1">
              <a:avLst/>
            </a:prstGeom>
            <a:noFill/>
            <a:ln cap="flat" cmpd="sng" w="28575">
              <a:solidFill>
                <a:schemeClr val="dk1"/>
              </a:solidFill>
              <a:prstDash val="solid"/>
              <a:miter/>
              <a:headEnd len="med" w="med" type="none"/>
              <a:tailEnd len="med" w="med" type="none"/>
            </a:ln>
          </p:spPr>
        </p:cxnSp>
        <p:cxnSp>
          <p:nvCxnSpPr>
            <p:cNvPr id="139" name="Shape 139"/>
            <p:cNvCxnSpPr/>
            <p:nvPr/>
          </p:nvCxnSpPr>
          <p:spPr>
            <a:xfrm>
              <a:off x="2478086" y="2433636"/>
              <a:ext cx="0" cy="1492250"/>
            </a:xfrm>
            <a:prstGeom prst="straightConnector1">
              <a:avLst/>
            </a:prstGeom>
            <a:noFill/>
            <a:ln cap="flat" cmpd="sng" w="28575">
              <a:solidFill>
                <a:schemeClr val="dk1"/>
              </a:solidFill>
              <a:prstDash val="solid"/>
              <a:miter/>
              <a:headEnd len="med" w="med" type="none"/>
              <a:tailEnd len="med" w="med" type="none"/>
            </a:ln>
          </p:spPr>
        </p:cxnSp>
        <p:cxnSp>
          <p:nvCxnSpPr>
            <p:cNvPr id="140" name="Shape 140"/>
            <p:cNvCxnSpPr/>
            <p:nvPr/>
          </p:nvCxnSpPr>
          <p:spPr>
            <a:xfrm>
              <a:off x="3589337" y="2433636"/>
              <a:ext cx="0" cy="1492250"/>
            </a:xfrm>
            <a:prstGeom prst="straightConnector1">
              <a:avLst/>
            </a:prstGeom>
            <a:noFill/>
            <a:ln cap="flat" cmpd="sng" w="28575">
              <a:solidFill>
                <a:schemeClr val="dk1"/>
              </a:solidFill>
              <a:prstDash val="solid"/>
              <a:miter/>
              <a:headEnd len="med" w="med" type="none"/>
              <a:tailEnd len="med" w="med" type="none"/>
            </a:ln>
          </p:spPr>
        </p:cxnSp>
        <p:cxnSp>
          <p:nvCxnSpPr>
            <p:cNvPr id="141" name="Shape 141"/>
            <p:cNvCxnSpPr/>
            <p:nvPr/>
          </p:nvCxnSpPr>
          <p:spPr>
            <a:xfrm>
              <a:off x="4756150" y="2433636"/>
              <a:ext cx="0" cy="1492250"/>
            </a:xfrm>
            <a:prstGeom prst="straightConnector1">
              <a:avLst/>
            </a:prstGeom>
            <a:noFill/>
            <a:ln cap="flat" cmpd="sng" w="28575">
              <a:solidFill>
                <a:schemeClr val="dk1"/>
              </a:solidFill>
              <a:prstDash val="solid"/>
              <a:miter/>
              <a:headEnd len="med" w="med" type="none"/>
              <a:tailEnd len="med" w="med" type="none"/>
            </a:ln>
          </p:spPr>
        </p:cxnSp>
        <p:cxnSp>
          <p:nvCxnSpPr>
            <p:cNvPr id="142" name="Shape 142"/>
            <p:cNvCxnSpPr/>
            <p:nvPr/>
          </p:nvCxnSpPr>
          <p:spPr>
            <a:xfrm>
              <a:off x="6035675" y="2433636"/>
              <a:ext cx="0" cy="1492250"/>
            </a:xfrm>
            <a:prstGeom prst="straightConnector1">
              <a:avLst/>
            </a:prstGeom>
            <a:noFill/>
            <a:ln cap="flat" cmpd="sng" w="28575">
              <a:solidFill>
                <a:schemeClr val="dk1"/>
              </a:solidFill>
              <a:prstDash val="solid"/>
              <a:miter/>
              <a:headEnd len="med" w="med" type="none"/>
              <a:tailEnd len="med" w="med" type="none"/>
            </a:ln>
          </p:spPr>
        </p:cxnSp>
        <p:cxnSp>
          <p:nvCxnSpPr>
            <p:cNvPr id="143" name="Shape 143"/>
            <p:cNvCxnSpPr/>
            <p:nvPr/>
          </p:nvCxnSpPr>
          <p:spPr>
            <a:xfrm>
              <a:off x="6980236" y="2433636"/>
              <a:ext cx="0" cy="1492250"/>
            </a:xfrm>
            <a:prstGeom prst="straightConnector1">
              <a:avLst/>
            </a:prstGeom>
            <a:noFill/>
            <a:ln cap="flat" cmpd="sng" w="28575">
              <a:solidFill>
                <a:schemeClr val="dk1"/>
              </a:solidFill>
              <a:prstDash val="solid"/>
              <a:miter/>
              <a:headEnd len="med" w="med" type="none"/>
              <a:tailEnd len="med" w="med" type="none"/>
            </a:ln>
          </p:spPr>
        </p:cxnSp>
        <p:cxnSp>
          <p:nvCxnSpPr>
            <p:cNvPr id="144" name="Shape 144"/>
            <p:cNvCxnSpPr/>
            <p:nvPr/>
          </p:nvCxnSpPr>
          <p:spPr>
            <a:xfrm>
              <a:off x="1865311" y="4429125"/>
              <a:ext cx="0" cy="1489075"/>
            </a:xfrm>
            <a:prstGeom prst="straightConnector1">
              <a:avLst/>
            </a:prstGeom>
            <a:noFill/>
            <a:ln cap="flat" cmpd="sng" w="28575">
              <a:solidFill>
                <a:schemeClr val="dk1"/>
              </a:solidFill>
              <a:prstDash val="solid"/>
              <a:miter/>
              <a:headEnd len="med" w="med" type="none"/>
              <a:tailEnd len="med" w="med" type="none"/>
            </a:ln>
          </p:spPr>
        </p:cxnSp>
        <p:cxnSp>
          <p:nvCxnSpPr>
            <p:cNvPr id="145" name="Shape 145"/>
            <p:cNvCxnSpPr/>
            <p:nvPr/>
          </p:nvCxnSpPr>
          <p:spPr>
            <a:xfrm>
              <a:off x="2478086" y="4429125"/>
              <a:ext cx="0" cy="1489075"/>
            </a:xfrm>
            <a:prstGeom prst="straightConnector1">
              <a:avLst/>
            </a:prstGeom>
            <a:noFill/>
            <a:ln cap="flat" cmpd="sng" w="28575">
              <a:solidFill>
                <a:schemeClr val="dk1"/>
              </a:solidFill>
              <a:prstDash val="solid"/>
              <a:miter/>
              <a:headEnd len="med" w="med" type="none"/>
              <a:tailEnd len="med" w="med" type="none"/>
            </a:ln>
          </p:spPr>
        </p:cxnSp>
        <p:cxnSp>
          <p:nvCxnSpPr>
            <p:cNvPr id="146" name="Shape 146"/>
            <p:cNvCxnSpPr/>
            <p:nvPr/>
          </p:nvCxnSpPr>
          <p:spPr>
            <a:xfrm>
              <a:off x="3589337" y="4429125"/>
              <a:ext cx="0" cy="1489075"/>
            </a:xfrm>
            <a:prstGeom prst="straightConnector1">
              <a:avLst/>
            </a:prstGeom>
            <a:noFill/>
            <a:ln cap="flat" cmpd="sng" w="28575">
              <a:solidFill>
                <a:schemeClr val="dk1"/>
              </a:solidFill>
              <a:prstDash val="solid"/>
              <a:miter/>
              <a:headEnd len="med" w="med" type="none"/>
              <a:tailEnd len="med" w="med" type="none"/>
            </a:ln>
          </p:spPr>
        </p:cxnSp>
        <p:cxnSp>
          <p:nvCxnSpPr>
            <p:cNvPr id="147" name="Shape 147"/>
            <p:cNvCxnSpPr/>
            <p:nvPr/>
          </p:nvCxnSpPr>
          <p:spPr>
            <a:xfrm>
              <a:off x="4756150" y="4429125"/>
              <a:ext cx="0" cy="1489075"/>
            </a:xfrm>
            <a:prstGeom prst="straightConnector1">
              <a:avLst/>
            </a:prstGeom>
            <a:noFill/>
            <a:ln cap="flat" cmpd="sng" w="28575">
              <a:solidFill>
                <a:schemeClr val="dk1"/>
              </a:solidFill>
              <a:prstDash val="solid"/>
              <a:miter/>
              <a:headEnd len="med" w="med" type="none"/>
              <a:tailEnd len="med" w="med" type="none"/>
            </a:ln>
          </p:spPr>
        </p:cxnSp>
        <p:cxnSp>
          <p:nvCxnSpPr>
            <p:cNvPr id="148" name="Shape 148"/>
            <p:cNvCxnSpPr/>
            <p:nvPr/>
          </p:nvCxnSpPr>
          <p:spPr>
            <a:xfrm>
              <a:off x="6035675" y="4429125"/>
              <a:ext cx="0" cy="1489075"/>
            </a:xfrm>
            <a:prstGeom prst="straightConnector1">
              <a:avLst/>
            </a:prstGeom>
            <a:noFill/>
            <a:ln cap="flat" cmpd="sng" w="28575">
              <a:solidFill>
                <a:schemeClr val="dk1"/>
              </a:solidFill>
              <a:prstDash val="solid"/>
              <a:miter/>
              <a:headEnd len="med" w="med" type="none"/>
              <a:tailEnd len="med" w="med" type="none"/>
            </a:ln>
          </p:spPr>
        </p:cxnSp>
        <p:cxnSp>
          <p:nvCxnSpPr>
            <p:cNvPr id="149" name="Shape 149"/>
            <p:cNvCxnSpPr/>
            <p:nvPr/>
          </p:nvCxnSpPr>
          <p:spPr>
            <a:xfrm>
              <a:off x="6980236" y="4429125"/>
              <a:ext cx="0" cy="1489075"/>
            </a:xfrm>
            <a:prstGeom prst="straightConnector1">
              <a:avLst/>
            </a:prstGeom>
            <a:noFill/>
            <a:ln cap="flat" cmpd="sng" w="28575">
              <a:solidFill>
                <a:schemeClr val="dk1"/>
              </a:solidFill>
              <a:prstDash val="solid"/>
              <a:miter/>
              <a:headEnd len="med" w="med" type="none"/>
              <a:tailEnd len="med" w="med" type="none"/>
            </a:ln>
          </p:spPr>
        </p:cxnSp>
        <p:cxnSp>
          <p:nvCxnSpPr>
            <p:cNvPr id="150" name="Shape 150"/>
            <p:cNvCxnSpPr/>
            <p:nvPr/>
          </p:nvCxnSpPr>
          <p:spPr>
            <a:xfrm>
              <a:off x="971550" y="2433636"/>
              <a:ext cx="0" cy="1492250"/>
            </a:xfrm>
            <a:prstGeom prst="straightConnector1">
              <a:avLst/>
            </a:prstGeom>
            <a:noFill/>
            <a:ln cap="flat" cmpd="sng" w="28575">
              <a:solidFill>
                <a:schemeClr val="dk1"/>
              </a:solidFill>
              <a:prstDash val="solid"/>
              <a:miter/>
              <a:headEnd len="med" w="med" type="none"/>
              <a:tailEnd len="med" w="med" type="none"/>
            </a:ln>
          </p:spPr>
        </p:cxnSp>
        <p:cxnSp>
          <p:nvCxnSpPr>
            <p:cNvPr id="151" name="Shape 151"/>
            <p:cNvCxnSpPr/>
            <p:nvPr/>
          </p:nvCxnSpPr>
          <p:spPr>
            <a:xfrm>
              <a:off x="971550" y="1219200"/>
              <a:ext cx="0" cy="1214437"/>
            </a:xfrm>
            <a:prstGeom prst="straightConnector1">
              <a:avLst/>
            </a:prstGeom>
            <a:noFill/>
            <a:ln cap="sq" cmpd="sng" w="28575">
              <a:solidFill>
                <a:schemeClr val="dk1"/>
              </a:solidFill>
              <a:prstDash val="solid"/>
              <a:miter/>
              <a:headEnd len="med" w="med" type="none"/>
              <a:tailEnd len="med" w="med" type="none"/>
            </a:ln>
          </p:spPr>
        </p:cxnSp>
        <p:cxnSp>
          <p:nvCxnSpPr>
            <p:cNvPr id="152" name="Shape 152"/>
            <p:cNvCxnSpPr/>
            <p:nvPr/>
          </p:nvCxnSpPr>
          <p:spPr>
            <a:xfrm>
              <a:off x="7924800" y="1933575"/>
              <a:ext cx="0" cy="3984624"/>
            </a:xfrm>
            <a:prstGeom prst="straightConnector1">
              <a:avLst/>
            </a:prstGeom>
            <a:noFill/>
            <a:ln cap="sq" cmpd="sng" w="28575">
              <a:solidFill>
                <a:schemeClr val="dk1"/>
              </a:solidFill>
              <a:prstDash val="solid"/>
              <a:miter/>
              <a:headEnd len="med" w="med" type="none"/>
              <a:tailEnd len="med" w="med" type="none"/>
            </a:ln>
          </p:spPr>
        </p:cxnSp>
        <p:cxnSp>
          <p:nvCxnSpPr>
            <p:cNvPr id="153" name="Shape 153"/>
            <p:cNvCxnSpPr/>
            <p:nvPr/>
          </p:nvCxnSpPr>
          <p:spPr>
            <a:xfrm>
              <a:off x="971550" y="2433636"/>
              <a:ext cx="6953249" cy="0"/>
            </a:xfrm>
            <a:prstGeom prst="straightConnector1">
              <a:avLst/>
            </a:prstGeom>
            <a:noFill/>
            <a:ln cap="sq" cmpd="sng" w="28575">
              <a:solidFill>
                <a:schemeClr val="dk1"/>
              </a:solidFill>
              <a:prstDash val="solid"/>
              <a:miter/>
              <a:headEnd len="med" w="med" type="none"/>
              <a:tailEnd len="med" w="med" type="none"/>
            </a:ln>
          </p:spPr>
        </p:cxnSp>
        <p:cxnSp>
          <p:nvCxnSpPr>
            <p:cNvPr id="154" name="Shape 154"/>
            <p:cNvCxnSpPr/>
            <p:nvPr/>
          </p:nvCxnSpPr>
          <p:spPr>
            <a:xfrm>
              <a:off x="971550" y="4429125"/>
              <a:ext cx="0" cy="1489075"/>
            </a:xfrm>
            <a:prstGeom prst="straightConnector1">
              <a:avLst/>
            </a:prstGeom>
            <a:noFill/>
            <a:ln cap="flat" cmpd="sng" w="28575">
              <a:solidFill>
                <a:schemeClr val="dk1"/>
              </a:solidFill>
              <a:prstDash val="solid"/>
              <a:miter/>
              <a:headEnd len="med" w="med" type="none"/>
              <a:tailEnd len="med" w="med" type="none"/>
            </a:ln>
          </p:spPr>
        </p:cxnSp>
        <p:cxnSp>
          <p:nvCxnSpPr>
            <p:cNvPr id="155" name="Shape 155"/>
            <p:cNvCxnSpPr/>
            <p:nvPr/>
          </p:nvCxnSpPr>
          <p:spPr>
            <a:xfrm>
              <a:off x="971550" y="3925887"/>
              <a:ext cx="0" cy="503236"/>
            </a:xfrm>
            <a:prstGeom prst="straightConnector1">
              <a:avLst/>
            </a:prstGeom>
            <a:noFill/>
            <a:ln cap="sq" cmpd="sng" w="28575">
              <a:solidFill>
                <a:schemeClr val="dk1"/>
              </a:solidFill>
              <a:prstDash val="solid"/>
              <a:miter/>
              <a:headEnd len="med" w="med" type="none"/>
              <a:tailEnd len="med" w="med" type="none"/>
            </a:ln>
          </p:spPr>
        </p:cxnSp>
        <p:cxnSp>
          <p:nvCxnSpPr>
            <p:cNvPr id="156" name="Shape 156"/>
            <p:cNvCxnSpPr/>
            <p:nvPr/>
          </p:nvCxnSpPr>
          <p:spPr>
            <a:xfrm>
              <a:off x="971550" y="4429125"/>
              <a:ext cx="6953249" cy="0"/>
            </a:xfrm>
            <a:prstGeom prst="straightConnector1">
              <a:avLst/>
            </a:prstGeom>
            <a:noFill/>
            <a:ln cap="sq" cmpd="sng" w="28575">
              <a:solidFill>
                <a:schemeClr val="dk1"/>
              </a:solidFill>
              <a:prstDash val="solid"/>
              <a:miter/>
              <a:headEnd len="med" w="med" type="none"/>
              <a:tailEnd len="med" w="med" type="none"/>
            </a:ln>
          </p:spPr>
        </p:cxnSp>
      </p:grpSp>
      <p:sp>
        <p:nvSpPr>
          <p:cNvPr id="157" name="Shape 157"/>
          <p:cNvSpPr txBox="1"/>
          <p:nvPr/>
        </p:nvSpPr>
        <p:spPr>
          <a:xfrm>
            <a:off x="971550" y="6308725"/>
            <a:ext cx="6985000" cy="396874"/>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r>
              <a:rPr b="0" i="1" lang="en-US" sz="2000" u="none">
                <a:solidFill>
                  <a:schemeClr val="dk1"/>
                </a:solidFill>
                <a:latin typeface="Times New Roman"/>
                <a:ea typeface="Times New Roman"/>
                <a:cs typeface="Times New Roman"/>
                <a:sym typeface="Times New Roman"/>
              </a:rPr>
              <a:t>Fonte dei dati: </a:t>
            </a:r>
            <a:r>
              <a:rPr b="1" i="1" lang="en-US" sz="2000" u="none">
                <a:solidFill>
                  <a:schemeClr val="dk1"/>
                </a:solidFill>
                <a:latin typeface="Times New Roman"/>
                <a:ea typeface="Times New Roman"/>
                <a:cs typeface="Times New Roman"/>
                <a:sym typeface="Times New Roman"/>
              </a:rPr>
              <a:t>Ontario Child Health Study – anno 1995</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162" name="Shape 162"/>
        <p:cNvGrpSpPr/>
        <p:nvPr/>
      </p:nvGrpSpPr>
      <p:grpSpPr>
        <a:xfrm>
          <a:off x="0" y="0"/>
          <a:ext cx="0" cy="0"/>
          <a:chOff x="0" y="0"/>
          <a:chExt cx="0" cy="0"/>
        </a:xfrm>
      </p:grpSpPr>
      <p:sp>
        <p:nvSpPr>
          <p:cNvPr id="163" name="Shape 163"/>
          <p:cNvSpPr txBox="1"/>
          <p:nvPr>
            <p:ph type="title"/>
          </p:nvPr>
        </p:nvSpPr>
        <p:spPr>
          <a:xfrm>
            <a:off x="468312" y="76200"/>
            <a:ext cx="8280399" cy="1066799"/>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600" u="none" cap="none" strike="noStrike">
                <a:solidFill>
                  <a:srgbClr val="000000"/>
                </a:solidFill>
                <a:latin typeface="Garamond"/>
                <a:ea typeface="Garamond"/>
                <a:cs typeface="Garamond"/>
                <a:sym typeface="Garamond"/>
              </a:rPr>
              <a:t>TASSO DI UTILIZZO DEI SERVIZI NEI BAMBINI CON DISTURBI PSICHIATRICI PER ETÀ E SESSO</a:t>
            </a:r>
          </a:p>
        </p:txBody>
      </p:sp>
      <p:grpSp>
        <p:nvGrpSpPr>
          <p:cNvPr id="164" name="Shape 164"/>
          <p:cNvGrpSpPr/>
          <p:nvPr/>
        </p:nvGrpSpPr>
        <p:grpSpPr>
          <a:xfrm>
            <a:off x="1042987" y="1335087"/>
            <a:ext cx="6985000" cy="4699000"/>
            <a:chOff x="1042987" y="1335087"/>
            <a:chExt cx="6985000" cy="4699000"/>
          </a:xfrm>
        </p:grpSpPr>
        <p:sp>
          <p:nvSpPr>
            <p:cNvPr id="165" name="Shape 165"/>
            <p:cNvSpPr txBox="1"/>
            <p:nvPr/>
          </p:nvSpPr>
          <p:spPr>
            <a:xfrm>
              <a:off x="1042987" y="4143375"/>
              <a:ext cx="6985000" cy="485775"/>
            </a:xfrm>
            <a:prstGeom prst="rect">
              <a:avLst/>
            </a:prstGeom>
            <a:solidFill>
              <a:schemeClr val="lt1">
                <a:alpha val="49803"/>
              </a:schemeClr>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1" i="0" lang="en-US" sz="2400" u="none">
                  <a:solidFill>
                    <a:srgbClr val="003300"/>
                  </a:solidFill>
                  <a:latin typeface="Garamond"/>
                  <a:ea typeface="Garamond"/>
                  <a:cs typeface="Garamond"/>
                  <a:sym typeface="Garamond"/>
                </a:rPr>
                <a:t>FEMMINE</a:t>
              </a:r>
            </a:p>
          </p:txBody>
        </p:sp>
        <p:sp>
          <p:nvSpPr>
            <p:cNvPr id="166" name="Shape 166"/>
            <p:cNvSpPr txBox="1"/>
            <p:nvPr/>
          </p:nvSpPr>
          <p:spPr>
            <a:xfrm>
              <a:off x="1042987" y="2251075"/>
              <a:ext cx="6985000" cy="485775"/>
            </a:xfrm>
            <a:prstGeom prst="rect">
              <a:avLst/>
            </a:prstGeom>
            <a:solidFill>
              <a:schemeClr val="lt1">
                <a:alpha val="49803"/>
              </a:schemeClr>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1" i="0" lang="en-US" sz="2400" u="none">
                  <a:solidFill>
                    <a:srgbClr val="003300"/>
                  </a:solidFill>
                  <a:latin typeface="Garamond"/>
                  <a:ea typeface="Garamond"/>
                  <a:cs typeface="Garamond"/>
                  <a:sym typeface="Garamond"/>
                </a:rPr>
                <a:t>MASCHI</a:t>
              </a:r>
            </a:p>
          </p:txBody>
        </p:sp>
        <p:sp>
          <p:nvSpPr>
            <p:cNvPr id="167" name="Shape 167"/>
            <p:cNvSpPr txBox="1"/>
            <p:nvPr/>
          </p:nvSpPr>
          <p:spPr>
            <a:xfrm>
              <a:off x="5772150" y="3671887"/>
              <a:ext cx="2255837" cy="471487"/>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62,2%</a:t>
              </a:r>
            </a:p>
          </p:txBody>
        </p:sp>
        <p:sp>
          <p:nvSpPr>
            <p:cNvPr id="168" name="Shape 168"/>
            <p:cNvSpPr txBox="1"/>
            <p:nvPr/>
          </p:nvSpPr>
          <p:spPr>
            <a:xfrm>
              <a:off x="3622675" y="3671887"/>
              <a:ext cx="2149474" cy="471487"/>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18,1%</a:t>
              </a:r>
            </a:p>
          </p:txBody>
        </p:sp>
        <p:sp>
          <p:nvSpPr>
            <p:cNvPr id="169" name="Shape 169"/>
            <p:cNvSpPr txBox="1"/>
            <p:nvPr/>
          </p:nvSpPr>
          <p:spPr>
            <a:xfrm>
              <a:off x="2441575" y="3671887"/>
              <a:ext cx="1181100" cy="471487"/>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1800" u="none">
                  <a:solidFill>
                    <a:srgbClr val="000000"/>
                  </a:solidFill>
                  <a:latin typeface="Garamond"/>
                  <a:ea typeface="Garamond"/>
                  <a:cs typeface="Garamond"/>
                  <a:sym typeface="Garamond"/>
                </a:rPr>
                <a:t>709</a:t>
              </a:r>
            </a:p>
          </p:txBody>
        </p:sp>
        <p:sp>
          <p:nvSpPr>
            <p:cNvPr id="170" name="Shape 170"/>
            <p:cNvSpPr txBox="1"/>
            <p:nvPr/>
          </p:nvSpPr>
          <p:spPr>
            <a:xfrm>
              <a:off x="1042987" y="3671887"/>
              <a:ext cx="1398587" cy="471487"/>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4-16</a:t>
              </a:r>
            </a:p>
          </p:txBody>
        </p:sp>
        <p:sp>
          <p:nvSpPr>
            <p:cNvPr id="171" name="Shape 171"/>
            <p:cNvSpPr txBox="1"/>
            <p:nvPr/>
          </p:nvSpPr>
          <p:spPr>
            <a:xfrm>
              <a:off x="5772150" y="3201986"/>
              <a:ext cx="2255837" cy="469899"/>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56,6%</a:t>
              </a:r>
            </a:p>
          </p:txBody>
        </p:sp>
        <p:sp>
          <p:nvSpPr>
            <p:cNvPr id="172" name="Shape 172"/>
            <p:cNvSpPr txBox="1"/>
            <p:nvPr/>
          </p:nvSpPr>
          <p:spPr>
            <a:xfrm>
              <a:off x="3622675" y="3201986"/>
              <a:ext cx="2149474" cy="469899"/>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16,2%</a:t>
              </a:r>
            </a:p>
          </p:txBody>
        </p:sp>
        <p:sp>
          <p:nvSpPr>
            <p:cNvPr id="173" name="Shape 173"/>
            <p:cNvSpPr txBox="1"/>
            <p:nvPr/>
          </p:nvSpPr>
          <p:spPr>
            <a:xfrm>
              <a:off x="2441575" y="3201986"/>
              <a:ext cx="1181100" cy="469899"/>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1800" u="none">
                  <a:solidFill>
                    <a:srgbClr val="000000"/>
                  </a:solidFill>
                  <a:latin typeface="Garamond"/>
                  <a:ea typeface="Garamond"/>
                  <a:cs typeface="Garamond"/>
                  <a:sym typeface="Garamond"/>
                </a:rPr>
                <a:t>341</a:t>
              </a:r>
            </a:p>
          </p:txBody>
        </p:sp>
        <p:sp>
          <p:nvSpPr>
            <p:cNvPr id="174" name="Shape 174"/>
            <p:cNvSpPr txBox="1"/>
            <p:nvPr/>
          </p:nvSpPr>
          <p:spPr>
            <a:xfrm>
              <a:off x="1042987" y="3201986"/>
              <a:ext cx="1398587" cy="469899"/>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12-16</a:t>
              </a:r>
            </a:p>
          </p:txBody>
        </p:sp>
        <p:sp>
          <p:nvSpPr>
            <p:cNvPr id="175" name="Shape 175"/>
            <p:cNvSpPr txBox="1"/>
            <p:nvPr/>
          </p:nvSpPr>
          <p:spPr>
            <a:xfrm>
              <a:off x="3622675" y="5567362"/>
              <a:ext cx="2149474" cy="466725"/>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13,5%</a:t>
              </a:r>
            </a:p>
          </p:txBody>
        </p:sp>
        <p:sp>
          <p:nvSpPr>
            <p:cNvPr id="176" name="Shape 176"/>
            <p:cNvSpPr txBox="1"/>
            <p:nvPr/>
          </p:nvSpPr>
          <p:spPr>
            <a:xfrm>
              <a:off x="3622675" y="5099050"/>
              <a:ext cx="2149474" cy="468311"/>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9,4%</a:t>
              </a:r>
            </a:p>
          </p:txBody>
        </p:sp>
        <p:sp>
          <p:nvSpPr>
            <p:cNvPr id="177" name="Shape 177"/>
            <p:cNvSpPr txBox="1"/>
            <p:nvPr/>
          </p:nvSpPr>
          <p:spPr>
            <a:xfrm>
              <a:off x="3622675" y="4629150"/>
              <a:ext cx="2149474" cy="469899"/>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18,2%</a:t>
              </a:r>
            </a:p>
          </p:txBody>
        </p:sp>
        <p:sp>
          <p:nvSpPr>
            <p:cNvPr id="178" name="Shape 178"/>
            <p:cNvSpPr txBox="1"/>
            <p:nvPr/>
          </p:nvSpPr>
          <p:spPr>
            <a:xfrm>
              <a:off x="3622675" y="2736850"/>
              <a:ext cx="2149474" cy="465137"/>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19,2%</a:t>
              </a:r>
            </a:p>
          </p:txBody>
        </p:sp>
        <p:sp>
          <p:nvSpPr>
            <p:cNvPr id="179" name="Shape 179"/>
            <p:cNvSpPr txBox="1"/>
            <p:nvPr/>
          </p:nvSpPr>
          <p:spPr>
            <a:xfrm>
              <a:off x="3622675" y="1335087"/>
              <a:ext cx="2149474" cy="915986"/>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1800" u="none">
                  <a:solidFill>
                    <a:srgbClr val="003300"/>
                  </a:solidFill>
                  <a:latin typeface="Garamond"/>
                  <a:ea typeface="Garamond"/>
                  <a:cs typeface="Garamond"/>
                  <a:sym typeface="Garamond"/>
                </a:rPr>
                <a:t>Servizio di salute mentale</a:t>
              </a:r>
            </a:p>
          </p:txBody>
        </p:sp>
        <p:sp>
          <p:nvSpPr>
            <p:cNvPr id="180" name="Shape 180"/>
            <p:cNvSpPr txBox="1"/>
            <p:nvPr/>
          </p:nvSpPr>
          <p:spPr>
            <a:xfrm>
              <a:off x="2441575" y="5567362"/>
              <a:ext cx="1181100" cy="466725"/>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1800" u="none">
                  <a:solidFill>
                    <a:srgbClr val="000000"/>
                  </a:solidFill>
                  <a:latin typeface="Garamond"/>
                  <a:ea typeface="Garamond"/>
                  <a:cs typeface="Garamond"/>
                  <a:sym typeface="Garamond"/>
                </a:rPr>
                <a:t>728</a:t>
              </a:r>
            </a:p>
          </p:txBody>
        </p:sp>
        <p:sp>
          <p:nvSpPr>
            <p:cNvPr id="181" name="Shape 181"/>
            <p:cNvSpPr txBox="1"/>
            <p:nvPr/>
          </p:nvSpPr>
          <p:spPr>
            <a:xfrm>
              <a:off x="2441575" y="5099050"/>
              <a:ext cx="1181100" cy="468311"/>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1800" u="none">
                  <a:solidFill>
                    <a:srgbClr val="000000"/>
                  </a:solidFill>
                  <a:latin typeface="Garamond"/>
                  <a:ea typeface="Garamond"/>
                  <a:cs typeface="Garamond"/>
                  <a:sym typeface="Garamond"/>
                </a:rPr>
                <a:t>360</a:t>
              </a:r>
            </a:p>
          </p:txBody>
        </p:sp>
        <p:sp>
          <p:nvSpPr>
            <p:cNvPr id="182" name="Shape 182"/>
            <p:cNvSpPr txBox="1"/>
            <p:nvPr/>
          </p:nvSpPr>
          <p:spPr>
            <a:xfrm>
              <a:off x="2441575" y="4629150"/>
              <a:ext cx="1181100" cy="469899"/>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1800" u="none">
                  <a:solidFill>
                    <a:srgbClr val="000000"/>
                  </a:solidFill>
                  <a:latin typeface="Garamond"/>
                  <a:ea typeface="Garamond"/>
                  <a:cs typeface="Garamond"/>
                  <a:sym typeface="Garamond"/>
                </a:rPr>
                <a:t>368</a:t>
              </a:r>
            </a:p>
          </p:txBody>
        </p:sp>
        <p:sp>
          <p:nvSpPr>
            <p:cNvPr id="183" name="Shape 183"/>
            <p:cNvSpPr txBox="1"/>
            <p:nvPr/>
          </p:nvSpPr>
          <p:spPr>
            <a:xfrm>
              <a:off x="2441575" y="2736850"/>
              <a:ext cx="1181100" cy="465137"/>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1800" u="none">
                  <a:solidFill>
                    <a:srgbClr val="000000"/>
                  </a:solidFill>
                  <a:latin typeface="Garamond"/>
                  <a:ea typeface="Garamond"/>
                  <a:cs typeface="Garamond"/>
                  <a:sym typeface="Garamond"/>
                </a:rPr>
                <a:t>368</a:t>
              </a:r>
            </a:p>
          </p:txBody>
        </p:sp>
        <p:sp>
          <p:nvSpPr>
            <p:cNvPr id="184" name="Shape 184"/>
            <p:cNvSpPr txBox="1"/>
            <p:nvPr/>
          </p:nvSpPr>
          <p:spPr>
            <a:xfrm>
              <a:off x="2441575" y="1335087"/>
              <a:ext cx="1181100" cy="915986"/>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N°</a:t>
              </a:r>
            </a:p>
          </p:txBody>
        </p:sp>
        <p:sp>
          <p:nvSpPr>
            <p:cNvPr id="185" name="Shape 185"/>
            <p:cNvSpPr txBox="1"/>
            <p:nvPr/>
          </p:nvSpPr>
          <p:spPr>
            <a:xfrm>
              <a:off x="5772150" y="5567362"/>
              <a:ext cx="2255837" cy="466725"/>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54,3%</a:t>
              </a:r>
            </a:p>
          </p:txBody>
        </p:sp>
        <p:sp>
          <p:nvSpPr>
            <p:cNvPr id="186" name="Shape 186"/>
            <p:cNvSpPr txBox="1"/>
            <p:nvPr/>
          </p:nvSpPr>
          <p:spPr>
            <a:xfrm>
              <a:off x="5772150" y="5099050"/>
              <a:ext cx="2255837" cy="468311"/>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43,8%</a:t>
              </a:r>
            </a:p>
          </p:txBody>
        </p:sp>
        <p:sp>
          <p:nvSpPr>
            <p:cNvPr id="187" name="Shape 187"/>
            <p:cNvSpPr txBox="1"/>
            <p:nvPr/>
          </p:nvSpPr>
          <p:spPr>
            <a:xfrm>
              <a:off x="5772150" y="4629150"/>
              <a:ext cx="2255837" cy="469899"/>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66,8%</a:t>
              </a:r>
            </a:p>
          </p:txBody>
        </p:sp>
        <p:sp>
          <p:nvSpPr>
            <p:cNvPr id="188" name="Shape 188"/>
            <p:cNvSpPr txBox="1"/>
            <p:nvPr/>
          </p:nvSpPr>
          <p:spPr>
            <a:xfrm>
              <a:off x="5772150" y="2736850"/>
              <a:ext cx="2255837" cy="465137"/>
            </a:xfrm>
            <a:prstGeom prst="rect">
              <a:avLst/>
            </a:prstGeom>
            <a:no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000" u="none">
                  <a:solidFill>
                    <a:srgbClr val="000000"/>
                  </a:solidFill>
                  <a:latin typeface="Garamond"/>
                  <a:ea typeface="Garamond"/>
                  <a:cs typeface="Garamond"/>
                  <a:sym typeface="Garamond"/>
                </a:rPr>
                <a:t>65,3%</a:t>
              </a:r>
            </a:p>
          </p:txBody>
        </p:sp>
        <p:sp>
          <p:nvSpPr>
            <p:cNvPr id="189" name="Shape 189"/>
            <p:cNvSpPr txBox="1"/>
            <p:nvPr/>
          </p:nvSpPr>
          <p:spPr>
            <a:xfrm>
              <a:off x="5772150" y="1335087"/>
              <a:ext cx="2255837" cy="915986"/>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1800" u="none">
                  <a:solidFill>
                    <a:srgbClr val="003300"/>
                  </a:solidFill>
                  <a:latin typeface="Garamond"/>
                  <a:ea typeface="Garamond"/>
                  <a:cs typeface="Garamond"/>
                  <a:sym typeface="Garamond"/>
                </a:rPr>
                <a:t>Ambulatori di medicina generale e pediatrica</a:t>
              </a:r>
            </a:p>
          </p:txBody>
        </p:sp>
        <p:sp>
          <p:nvSpPr>
            <p:cNvPr id="190" name="Shape 190"/>
            <p:cNvSpPr txBox="1"/>
            <p:nvPr/>
          </p:nvSpPr>
          <p:spPr>
            <a:xfrm>
              <a:off x="1042987" y="2736850"/>
              <a:ext cx="1398587" cy="465137"/>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4-11</a:t>
              </a:r>
            </a:p>
          </p:txBody>
        </p:sp>
        <p:sp>
          <p:nvSpPr>
            <p:cNvPr id="191" name="Shape 191"/>
            <p:cNvSpPr txBox="1"/>
            <p:nvPr/>
          </p:nvSpPr>
          <p:spPr>
            <a:xfrm>
              <a:off x="1042987" y="4629150"/>
              <a:ext cx="1398587" cy="469899"/>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4-11</a:t>
              </a:r>
            </a:p>
          </p:txBody>
        </p:sp>
        <p:sp>
          <p:nvSpPr>
            <p:cNvPr id="192" name="Shape 192"/>
            <p:cNvSpPr txBox="1"/>
            <p:nvPr/>
          </p:nvSpPr>
          <p:spPr>
            <a:xfrm>
              <a:off x="1042987" y="5567362"/>
              <a:ext cx="1398587" cy="466725"/>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14-16</a:t>
              </a:r>
            </a:p>
          </p:txBody>
        </p:sp>
        <p:sp>
          <p:nvSpPr>
            <p:cNvPr id="193" name="Shape 193"/>
            <p:cNvSpPr txBox="1"/>
            <p:nvPr/>
          </p:nvSpPr>
          <p:spPr>
            <a:xfrm>
              <a:off x="1042987" y="5099050"/>
              <a:ext cx="1398587" cy="468311"/>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12-16</a:t>
              </a:r>
            </a:p>
          </p:txBody>
        </p:sp>
        <p:sp>
          <p:nvSpPr>
            <p:cNvPr id="194" name="Shape 194"/>
            <p:cNvSpPr txBox="1"/>
            <p:nvPr/>
          </p:nvSpPr>
          <p:spPr>
            <a:xfrm>
              <a:off x="1042987" y="1335087"/>
              <a:ext cx="1398587" cy="915986"/>
            </a:xfrm>
            <a:prstGeom prst="rect">
              <a:avLst/>
            </a:prstGeom>
            <a:solidFill>
              <a:schemeClr val="lt1"/>
            </a:solidFill>
            <a:ln>
              <a:noFill/>
            </a:ln>
          </p:spPr>
          <p:txBody>
            <a:bodyPr anchorCtr="0" anchor="ctr" bIns="46800" lIns="90000" rIns="90000" tIns="46800">
              <a:noAutofit/>
            </a:bodyPr>
            <a:lstStyle/>
            <a:p>
              <a:pPr indent="0" lvl="0" marL="0" marR="0" rtl="0" algn="ctr">
                <a:lnSpc>
                  <a:spcPct val="100000"/>
                </a:lnSpc>
                <a:spcBef>
                  <a:spcPts val="0"/>
                </a:spcBef>
                <a:spcAft>
                  <a:spcPts val="0"/>
                </a:spcAft>
                <a:buClr>
                  <a:srgbClr val="003300"/>
                </a:buClr>
                <a:buSzPct val="25000"/>
                <a:buFont typeface="Garamond"/>
                <a:buNone/>
              </a:pPr>
              <a:r>
                <a:rPr b="0" i="0" lang="en-US" sz="2000" u="none">
                  <a:solidFill>
                    <a:srgbClr val="003300"/>
                  </a:solidFill>
                  <a:latin typeface="Garamond"/>
                  <a:ea typeface="Garamond"/>
                  <a:cs typeface="Garamond"/>
                  <a:sym typeface="Garamond"/>
                </a:rPr>
                <a:t>Età</a:t>
              </a:r>
            </a:p>
          </p:txBody>
        </p:sp>
        <p:cxnSp>
          <p:nvCxnSpPr>
            <p:cNvPr id="195" name="Shape 195"/>
            <p:cNvCxnSpPr/>
            <p:nvPr/>
          </p:nvCxnSpPr>
          <p:spPr>
            <a:xfrm>
              <a:off x="1042987" y="6034087"/>
              <a:ext cx="6985000" cy="0"/>
            </a:xfrm>
            <a:prstGeom prst="straightConnector1">
              <a:avLst/>
            </a:prstGeom>
            <a:noFill/>
            <a:ln cap="flat" cmpd="sng" w="28575">
              <a:solidFill>
                <a:schemeClr val="dk1"/>
              </a:solidFill>
              <a:prstDash val="solid"/>
              <a:miter/>
              <a:headEnd len="med" w="med" type="none"/>
              <a:tailEnd len="med" w="med" type="none"/>
            </a:ln>
          </p:spPr>
        </p:cxnSp>
        <p:cxnSp>
          <p:nvCxnSpPr>
            <p:cNvPr id="196" name="Shape 196"/>
            <p:cNvCxnSpPr/>
            <p:nvPr/>
          </p:nvCxnSpPr>
          <p:spPr>
            <a:xfrm>
              <a:off x="2441575" y="1335087"/>
              <a:ext cx="0" cy="915986"/>
            </a:xfrm>
            <a:prstGeom prst="straightConnector1">
              <a:avLst/>
            </a:prstGeom>
            <a:noFill/>
            <a:ln cap="flat" cmpd="sng" w="12700">
              <a:solidFill>
                <a:schemeClr val="dk1"/>
              </a:solidFill>
              <a:prstDash val="solid"/>
              <a:miter/>
              <a:headEnd len="med" w="med" type="none"/>
              <a:tailEnd len="med" w="med" type="none"/>
            </a:ln>
          </p:spPr>
        </p:cxnSp>
        <p:cxnSp>
          <p:nvCxnSpPr>
            <p:cNvPr id="197" name="Shape 197"/>
            <p:cNvCxnSpPr/>
            <p:nvPr/>
          </p:nvCxnSpPr>
          <p:spPr>
            <a:xfrm>
              <a:off x="8027986" y="1335087"/>
              <a:ext cx="0" cy="915986"/>
            </a:xfrm>
            <a:prstGeom prst="straightConnector1">
              <a:avLst/>
            </a:prstGeom>
            <a:noFill/>
            <a:ln cap="flat" cmpd="sng" w="28575">
              <a:solidFill>
                <a:schemeClr val="dk1"/>
              </a:solidFill>
              <a:prstDash val="solid"/>
              <a:miter/>
              <a:headEnd len="med" w="med" type="none"/>
              <a:tailEnd len="med" w="med" type="none"/>
            </a:ln>
          </p:spPr>
        </p:cxnSp>
        <p:cxnSp>
          <p:nvCxnSpPr>
            <p:cNvPr id="198" name="Shape 198"/>
            <p:cNvCxnSpPr/>
            <p:nvPr/>
          </p:nvCxnSpPr>
          <p:spPr>
            <a:xfrm>
              <a:off x="1042987" y="2251075"/>
              <a:ext cx="6985000" cy="0"/>
            </a:xfrm>
            <a:prstGeom prst="straightConnector1">
              <a:avLst/>
            </a:prstGeom>
            <a:noFill/>
            <a:ln cap="sq" cmpd="sng" w="28575">
              <a:solidFill>
                <a:schemeClr val="dk1"/>
              </a:solidFill>
              <a:prstDash val="solid"/>
              <a:miter/>
              <a:headEnd len="med" w="med" type="none"/>
              <a:tailEnd len="med" w="med" type="none"/>
            </a:ln>
          </p:spPr>
        </p:cxnSp>
        <p:cxnSp>
          <p:nvCxnSpPr>
            <p:cNvPr id="199" name="Shape 199"/>
            <p:cNvCxnSpPr/>
            <p:nvPr/>
          </p:nvCxnSpPr>
          <p:spPr>
            <a:xfrm>
              <a:off x="2441575" y="1335087"/>
              <a:ext cx="5586411" cy="0"/>
            </a:xfrm>
            <a:prstGeom prst="straightConnector1">
              <a:avLst/>
            </a:prstGeom>
            <a:noFill/>
            <a:ln cap="flat" cmpd="sng" w="28575">
              <a:solidFill>
                <a:schemeClr val="dk1"/>
              </a:solidFill>
              <a:prstDash val="solid"/>
              <a:miter/>
              <a:headEnd len="med" w="med" type="none"/>
              <a:tailEnd len="med" w="med" type="none"/>
            </a:ln>
          </p:spPr>
        </p:cxnSp>
        <p:cxnSp>
          <p:nvCxnSpPr>
            <p:cNvPr id="200" name="Shape 200"/>
            <p:cNvCxnSpPr/>
            <p:nvPr/>
          </p:nvCxnSpPr>
          <p:spPr>
            <a:xfrm>
              <a:off x="1042987" y="1335087"/>
              <a:ext cx="1398587" cy="0"/>
            </a:xfrm>
            <a:prstGeom prst="straightConnector1">
              <a:avLst/>
            </a:prstGeom>
            <a:noFill/>
            <a:ln cap="sq" cmpd="sng" w="28575">
              <a:solidFill>
                <a:schemeClr val="dk1"/>
              </a:solidFill>
              <a:prstDash val="solid"/>
              <a:miter/>
              <a:headEnd len="med" w="med" type="none"/>
              <a:tailEnd len="med" w="med" type="none"/>
            </a:ln>
          </p:spPr>
        </p:cxnSp>
        <p:cxnSp>
          <p:nvCxnSpPr>
            <p:cNvPr id="201" name="Shape 201"/>
            <p:cNvCxnSpPr/>
            <p:nvPr/>
          </p:nvCxnSpPr>
          <p:spPr>
            <a:xfrm>
              <a:off x="1042987" y="5567362"/>
              <a:ext cx="6985000" cy="0"/>
            </a:xfrm>
            <a:prstGeom prst="straightConnector1">
              <a:avLst/>
            </a:prstGeom>
            <a:noFill/>
            <a:ln cap="flat" cmpd="sng" w="12700">
              <a:solidFill>
                <a:schemeClr val="dk1"/>
              </a:solidFill>
              <a:prstDash val="solid"/>
              <a:miter/>
              <a:headEnd len="med" w="med" type="none"/>
              <a:tailEnd len="med" w="med" type="none"/>
            </a:ln>
          </p:spPr>
        </p:cxnSp>
        <p:cxnSp>
          <p:nvCxnSpPr>
            <p:cNvPr id="202" name="Shape 202"/>
            <p:cNvCxnSpPr/>
            <p:nvPr/>
          </p:nvCxnSpPr>
          <p:spPr>
            <a:xfrm>
              <a:off x="1042987" y="5099050"/>
              <a:ext cx="6985000" cy="0"/>
            </a:xfrm>
            <a:prstGeom prst="straightConnector1">
              <a:avLst/>
            </a:prstGeom>
            <a:noFill/>
            <a:ln cap="flat" cmpd="sng" w="12700">
              <a:solidFill>
                <a:schemeClr val="dk1"/>
              </a:solidFill>
              <a:prstDash val="solid"/>
              <a:miter/>
              <a:headEnd len="med" w="med" type="none"/>
              <a:tailEnd len="med" w="med" type="none"/>
            </a:ln>
          </p:spPr>
        </p:cxnSp>
        <p:cxnSp>
          <p:nvCxnSpPr>
            <p:cNvPr id="203" name="Shape 203"/>
            <p:cNvCxnSpPr/>
            <p:nvPr/>
          </p:nvCxnSpPr>
          <p:spPr>
            <a:xfrm>
              <a:off x="1042987" y="3201986"/>
              <a:ext cx="6985000" cy="0"/>
            </a:xfrm>
            <a:prstGeom prst="straightConnector1">
              <a:avLst/>
            </a:prstGeom>
            <a:noFill/>
            <a:ln cap="flat" cmpd="sng" w="12700">
              <a:solidFill>
                <a:schemeClr val="dk1"/>
              </a:solidFill>
              <a:prstDash val="solid"/>
              <a:miter/>
              <a:headEnd len="med" w="med" type="none"/>
              <a:tailEnd len="med" w="med" type="none"/>
            </a:ln>
          </p:spPr>
        </p:cxnSp>
        <p:cxnSp>
          <p:nvCxnSpPr>
            <p:cNvPr id="204" name="Shape 204"/>
            <p:cNvCxnSpPr/>
            <p:nvPr/>
          </p:nvCxnSpPr>
          <p:spPr>
            <a:xfrm>
              <a:off x="3622675" y="1335087"/>
              <a:ext cx="0" cy="915986"/>
            </a:xfrm>
            <a:prstGeom prst="straightConnector1">
              <a:avLst/>
            </a:prstGeom>
            <a:noFill/>
            <a:ln cap="flat" cmpd="sng" w="12700">
              <a:solidFill>
                <a:schemeClr val="dk1"/>
              </a:solidFill>
              <a:prstDash val="solid"/>
              <a:miter/>
              <a:headEnd len="med" w="med" type="none"/>
              <a:tailEnd len="med" w="med" type="none"/>
            </a:ln>
          </p:spPr>
        </p:cxnSp>
        <p:cxnSp>
          <p:nvCxnSpPr>
            <p:cNvPr id="205" name="Shape 205"/>
            <p:cNvCxnSpPr/>
            <p:nvPr/>
          </p:nvCxnSpPr>
          <p:spPr>
            <a:xfrm>
              <a:off x="5772150" y="1335087"/>
              <a:ext cx="0" cy="915986"/>
            </a:xfrm>
            <a:prstGeom prst="straightConnector1">
              <a:avLst/>
            </a:prstGeom>
            <a:noFill/>
            <a:ln cap="flat" cmpd="sng" w="12700">
              <a:solidFill>
                <a:schemeClr val="dk1"/>
              </a:solidFill>
              <a:prstDash val="solid"/>
              <a:miter/>
              <a:headEnd len="med" w="med" type="none"/>
              <a:tailEnd len="med" w="med" type="none"/>
            </a:ln>
          </p:spPr>
        </p:cxnSp>
        <p:cxnSp>
          <p:nvCxnSpPr>
            <p:cNvPr id="206" name="Shape 206"/>
            <p:cNvCxnSpPr/>
            <p:nvPr/>
          </p:nvCxnSpPr>
          <p:spPr>
            <a:xfrm>
              <a:off x="1042987" y="3671887"/>
              <a:ext cx="6985000" cy="0"/>
            </a:xfrm>
            <a:prstGeom prst="straightConnector1">
              <a:avLst/>
            </a:prstGeom>
            <a:noFill/>
            <a:ln cap="flat" cmpd="sng" w="12700">
              <a:solidFill>
                <a:schemeClr val="dk1"/>
              </a:solidFill>
              <a:prstDash val="solid"/>
              <a:miter/>
              <a:headEnd len="med" w="med" type="none"/>
              <a:tailEnd len="med" w="med" type="none"/>
            </a:ln>
          </p:spPr>
        </p:cxnSp>
        <p:cxnSp>
          <p:nvCxnSpPr>
            <p:cNvPr id="207" name="Shape 207"/>
            <p:cNvCxnSpPr/>
            <p:nvPr/>
          </p:nvCxnSpPr>
          <p:spPr>
            <a:xfrm>
              <a:off x="1042987" y="4143375"/>
              <a:ext cx="6985000" cy="0"/>
            </a:xfrm>
            <a:prstGeom prst="straightConnector1">
              <a:avLst/>
            </a:prstGeom>
            <a:noFill/>
            <a:ln cap="sq" cmpd="sng" w="28575">
              <a:solidFill>
                <a:schemeClr val="dk1"/>
              </a:solidFill>
              <a:prstDash val="solid"/>
              <a:miter/>
              <a:headEnd len="med" w="med" type="none"/>
              <a:tailEnd len="med" w="med" type="none"/>
            </a:ln>
          </p:spPr>
        </p:cxnSp>
        <p:cxnSp>
          <p:nvCxnSpPr>
            <p:cNvPr id="208" name="Shape 208"/>
            <p:cNvCxnSpPr/>
            <p:nvPr/>
          </p:nvCxnSpPr>
          <p:spPr>
            <a:xfrm>
              <a:off x="1042987" y="2251075"/>
              <a:ext cx="0" cy="3783011"/>
            </a:xfrm>
            <a:prstGeom prst="straightConnector1">
              <a:avLst/>
            </a:prstGeom>
            <a:noFill/>
            <a:ln cap="flat" cmpd="sng" w="28575">
              <a:solidFill>
                <a:schemeClr val="dk1"/>
              </a:solidFill>
              <a:prstDash val="solid"/>
              <a:miter/>
              <a:headEnd len="med" w="med" type="none"/>
              <a:tailEnd len="med" w="med" type="none"/>
            </a:ln>
          </p:spPr>
        </p:cxnSp>
        <p:cxnSp>
          <p:nvCxnSpPr>
            <p:cNvPr id="209" name="Shape 209"/>
            <p:cNvCxnSpPr/>
            <p:nvPr/>
          </p:nvCxnSpPr>
          <p:spPr>
            <a:xfrm>
              <a:off x="8027986" y="2251075"/>
              <a:ext cx="0" cy="3783011"/>
            </a:xfrm>
            <a:prstGeom prst="straightConnector1">
              <a:avLst/>
            </a:prstGeom>
            <a:noFill/>
            <a:ln cap="sq" cmpd="sng" w="28575">
              <a:solidFill>
                <a:schemeClr val="dk1"/>
              </a:solidFill>
              <a:prstDash val="solid"/>
              <a:miter/>
              <a:headEnd len="med" w="med" type="none"/>
              <a:tailEnd len="med" w="med" type="none"/>
            </a:ln>
          </p:spPr>
        </p:cxnSp>
        <p:cxnSp>
          <p:nvCxnSpPr>
            <p:cNvPr id="210" name="Shape 210"/>
            <p:cNvCxnSpPr/>
            <p:nvPr/>
          </p:nvCxnSpPr>
          <p:spPr>
            <a:xfrm>
              <a:off x="1042987" y="1335087"/>
              <a:ext cx="0" cy="915986"/>
            </a:xfrm>
            <a:prstGeom prst="straightConnector1">
              <a:avLst/>
            </a:prstGeom>
            <a:noFill/>
            <a:ln cap="sq" cmpd="sng" w="28575">
              <a:solidFill>
                <a:schemeClr val="dk1"/>
              </a:solidFill>
              <a:prstDash val="solid"/>
              <a:miter/>
              <a:headEnd len="med" w="med" type="none"/>
              <a:tailEnd len="med" w="med" type="none"/>
            </a:ln>
          </p:spPr>
        </p:cxnSp>
        <p:cxnSp>
          <p:nvCxnSpPr>
            <p:cNvPr id="211" name="Shape 211"/>
            <p:cNvCxnSpPr/>
            <p:nvPr/>
          </p:nvCxnSpPr>
          <p:spPr>
            <a:xfrm>
              <a:off x="1042987" y="2736850"/>
              <a:ext cx="6985000" cy="0"/>
            </a:xfrm>
            <a:prstGeom prst="straightConnector1">
              <a:avLst/>
            </a:prstGeom>
            <a:noFill/>
            <a:ln cap="flat" cmpd="sng" w="12700">
              <a:solidFill>
                <a:schemeClr val="dk1"/>
              </a:solidFill>
              <a:prstDash val="solid"/>
              <a:miter/>
              <a:headEnd len="med" w="med" type="none"/>
              <a:tailEnd len="med" w="med" type="none"/>
            </a:ln>
          </p:spPr>
        </p:cxnSp>
        <p:cxnSp>
          <p:nvCxnSpPr>
            <p:cNvPr id="212" name="Shape 212"/>
            <p:cNvCxnSpPr/>
            <p:nvPr/>
          </p:nvCxnSpPr>
          <p:spPr>
            <a:xfrm>
              <a:off x="2441575" y="2736850"/>
              <a:ext cx="0" cy="1406525"/>
            </a:xfrm>
            <a:prstGeom prst="straightConnector1">
              <a:avLst/>
            </a:prstGeom>
            <a:noFill/>
            <a:ln cap="flat" cmpd="sng" w="28575">
              <a:solidFill>
                <a:schemeClr val="dk1"/>
              </a:solidFill>
              <a:prstDash val="solid"/>
              <a:miter/>
              <a:headEnd len="med" w="med" type="none"/>
              <a:tailEnd len="med" w="med" type="none"/>
            </a:ln>
          </p:spPr>
        </p:cxnSp>
        <p:cxnSp>
          <p:nvCxnSpPr>
            <p:cNvPr id="213" name="Shape 213"/>
            <p:cNvCxnSpPr/>
            <p:nvPr/>
          </p:nvCxnSpPr>
          <p:spPr>
            <a:xfrm>
              <a:off x="3622675" y="2736850"/>
              <a:ext cx="0" cy="1406525"/>
            </a:xfrm>
            <a:prstGeom prst="straightConnector1">
              <a:avLst/>
            </a:prstGeom>
            <a:noFill/>
            <a:ln cap="flat" cmpd="sng" w="28575">
              <a:solidFill>
                <a:schemeClr val="dk1"/>
              </a:solidFill>
              <a:prstDash val="solid"/>
              <a:miter/>
              <a:headEnd len="med" w="med" type="none"/>
              <a:tailEnd len="med" w="med" type="none"/>
            </a:ln>
          </p:spPr>
        </p:cxnSp>
        <p:cxnSp>
          <p:nvCxnSpPr>
            <p:cNvPr id="214" name="Shape 214"/>
            <p:cNvCxnSpPr/>
            <p:nvPr/>
          </p:nvCxnSpPr>
          <p:spPr>
            <a:xfrm>
              <a:off x="5772150" y="2736850"/>
              <a:ext cx="0" cy="1406525"/>
            </a:xfrm>
            <a:prstGeom prst="straightConnector1">
              <a:avLst/>
            </a:prstGeom>
            <a:noFill/>
            <a:ln cap="flat" cmpd="sng" w="28575">
              <a:solidFill>
                <a:schemeClr val="dk1"/>
              </a:solidFill>
              <a:prstDash val="solid"/>
              <a:miter/>
              <a:headEnd len="med" w="med" type="none"/>
              <a:tailEnd len="med" w="med" type="none"/>
            </a:ln>
          </p:spPr>
        </p:cxnSp>
        <p:cxnSp>
          <p:nvCxnSpPr>
            <p:cNvPr id="215" name="Shape 215"/>
            <p:cNvCxnSpPr/>
            <p:nvPr/>
          </p:nvCxnSpPr>
          <p:spPr>
            <a:xfrm>
              <a:off x="1042987" y="4629150"/>
              <a:ext cx="6985000" cy="0"/>
            </a:xfrm>
            <a:prstGeom prst="straightConnector1">
              <a:avLst/>
            </a:prstGeom>
            <a:noFill/>
            <a:ln cap="flat" cmpd="sng" w="12700">
              <a:solidFill>
                <a:schemeClr val="dk1"/>
              </a:solidFill>
              <a:prstDash val="solid"/>
              <a:miter/>
              <a:headEnd len="med" w="med" type="none"/>
              <a:tailEnd len="med" w="med" type="none"/>
            </a:ln>
          </p:spPr>
        </p:cxnSp>
        <p:cxnSp>
          <p:nvCxnSpPr>
            <p:cNvPr id="216" name="Shape 216"/>
            <p:cNvCxnSpPr/>
            <p:nvPr/>
          </p:nvCxnSpPr>
          <p:spPr>
            <a:xfrm>
              <a:off x="2441575" y="4629150"/>
              <a:ext cx="0" cy="1404936"/>
            </a:xfrm>
            <a:prstGeom prst="straightConnector1">
              <a:avLst/>
            </a:prstGeom>
            <a:noFill/>
            <a:ln cap="flat" cmpd="sng" w="28575">
              <a:solidFill>
                <a:schemeClr val="dk1"/>
              </a:solidFill>
              <a:prstDash val="solid"/>
              <a:miter/>
              <a:headEnd len="med" w="med" type="none"/>
              <a:tailEnd len="med" w="med" type="none"/>
            </a:ln>
          </p:spPr>
        </p:cxnSp>
        <p:cxnSp>
          <p:nvCxnSpPr>
            <p:cNvPr id="217" name="Shape 217"/>
            <p:cNvCxnSpPr/>
            <p:nvPr/>
          </p:nvCxnSpPr>
          <p:spPr>
            <a:xfrm>
              <a:off x="3622675" y="4629150"/>
              <a:ext cx="0" cy="1404936"/>
            </a:xfrm>
            <a:prstGeom prst="straightConnector1">
              <a:avLst/>
            </a:prstGeom>
            <a:noFill/>
            <a:ln cap="flat" cmpd="sng" w="28575">
              <a:solidFill>
                <a:schemeClr val="dk1"/>
              </a:solidFill>
              <a:prstDash val="solid"/>
              <a:miter/>
              <a:headEnd len="med" w="med" type="none"/>
              <a:tailEnd len="med" w="med" type="none"/>
            </a:ln>
          </p:spPr>
        </p:cxnSp>
        <p:cxnSp>
          <p:nvCxnSpPr>
            <p:cNvPr id="218" name="Shape 218"/>
            <p:cNvCxnSpPr/>
            <p:nvPr/>
          </p:nvCxnSpPr>
          <p:spPr>
            <a:xfrm>
              <a:off x="5772150" y="4629150"/>
              <a:ext cx="0" cy="1404936"/>
            </a:xfrm>
            <a:prstGeom prst="straightConnector1">
              <a:avLst/>
            </a:prstGeom>
            <a:noFill/>
            <a:ln cap="flat" cmpd="sng" w="28575">
              <a:solidFill>
                <a:schemeClr val="dk1"/>
              </a:solidFill>
              <a:prstDash val="solid"/>
              <a:miter/>
              <a:headEnd len="med" w="med" type="none"/>
              <a:tailEnd len="med" w="med" type="none"/>
            </a:ln>
          </p:spPr>
        </p:cxnSp>
      </p:grpSp>
      <p:sp>
        <p:nvSpPr>
          <p:cNvPr id="219" name="Shape 219"/>
          <p:cNvSpPr txBox="1"/>
          <p:nvPr/>
        </p:nvSpPr>
        <p:spPr>
          <a:xfrm>
            <a:off x="971550" y="6308725"/>
            <a:ext cx="6985000" cy="396874"/>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r>
              <a:rPr b="0" i="1" lang="en-US" sz="2000" u="none">
                <a:solidFill>
                  <a:schemeClr val="dk1"/>
                </a:solidFill>
                <a:latin typeface="Times New Roman"/>
                <a:ea typeface="Times New Roman"/>
                <a:cs typeface="Times New Roman"/>
                <a:sym typeface="Times New Roman"/>
              </a:rPr>
              <a:t>Fonte dei dati: </a:t>
            </a:r>
            <a:r>
              <a:rPr b="1" i="1" lang="en-US" sz="2000" u="none">
                <a:solidFill>
                  <a:schemeClr val="dk1"/>
                </a:solidFill>
                <a:latin typeface="Times New Roman"/>
                <a:ea typeface="Times New Roman"/>
                <a:cs typeface="Times New Roman"/>
                <a:sym typeface="Times New Roman"/>
              </a:rPr>
              <a:t>Ontario Child Health Study – anno 1995</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224" name="Shape 224"/>
        <p:cNvGrpSpPr/>
        <p:nvPr/>
      </p:nvGrpSpPr>
      <p:grpSpPr>
        <a:xfrm>
          <a:off x="0" y="0"/>
          <a:ext cx="0" cy="0"/>
          <a:chOff x="0" y="0"/>
          <a:chExt cx="0" cy="0"/>
        </a:xfrm>
      </p:grpSpPr>
      <p:sp>
        <p:nvSpPr>
          <p:cNvPr id="225" name="Shape 225"/>
          <p:cNvSpPr txBox="1"/>
          <p:nvPr>
            <p:ph type="title"/>
          </p:nvPr>
        </p:nvSpPr>
        <p:spPr>
          <a:xfrm>
            <a:off x="1143000" y="76200"/>
            <a:ext cx="6781800" cy="1066799"/>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600" u="none" cap="none" strike="noStrike">
                <a:solidFill>
                  <a:srgbClr val="000000"/>
                </a:solidFill>
                <a:latin typeface="Garamond"/>
                <a:ea typeface="Garamond"/>
                <a:cs typeface="Garamond"/>
                <a:sym typeface="Garamond"/>
              </a:rPr>
              <a:t>ALCUNE CONSIDERAZIONI DALL’ONTARIO CHILD HEALTH STUDY</a:t>
            </a:r>
          </a:p>
        </p:txBody>
      </p:sp>
      <p:sp>
        <p:nvSpPr>
          <p:cNvPr id="226" name="Shape 226"/>
          <p:cNvSpPr txBox="1"/>
          <p:nvPr>
            <p:ph idx="1" type="body"/>
          </p:nvPr>
        </p:nvSpPr>
        <p:spPr>
          <a:xfrm>
            <a:off x="1143000" y="1219200"/>
            <a:ext cx="6781800" cy="5305425"/>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Garamond"/>
              <a:buNone/>
            </a:pPr>
            <a:r>
              <a:t/>
            </a:r>
            <a:endParaRPr b="0" i="0" sz="2600" u="none">
              <a:solidFill>
                <a:srgbClr val="000000"/>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dk1"/>
              </a:buClr>
              <a:buSzPct val="100000"/>
              <a:buFont typeface="Garamond"/>
              <a:buChar char="•"/>
            </a:pPr>
            <a:r>
              <a:rPr b="0" i="0" lang="en-US" sz="2800" u="none">
                <a:solidFill>
                  <a:srgbClr val="000000"/>
                </a:solidFill>
                <a:latin typeface="Garamond"/>
                <a:ea typeface="Garamond"/>
                <a:cs typeface="Garamond"/>
                <a:sym typeface="Garamond"/>
              </a:rPr>
              <a:t>il carico di sofferenza  determinato dai disturbi psichiatrici infantili è molto alto  e l’intervento clinico individuale  nel rapporto 1 a 1 non può intaccare e ridurre molto questo carico</a:t>
            </a:r>
          </a:p>
          <a:p>
            <a:pPr indent="-342900" lvl="0" marL="342900" marR="0" rtl="0" algn="l">
              <a:lnSpc>
                <a:spcPct val="100000"/>
              </a:lnSpc>
              <a:spcBef>
                <a:spcPts val="560"/>
              </a:spcBef>
              <a:spcAft>
                <a:spcPts val="0"/>
              </a:spcAft>
              <a:buClr>
                <a:schemeClr val="dk1"/>
              </a:buClr>
              <a:buSzPct val="100000"/>
              <a:buFont typeface="Garamond"/>
              <a:buNone/>
            </a:pPr>
            <a:r>
              <a:t/>
            </a:r>
            <a:endParaRPr b="0" i="0" sz="2800" u="none">
              <a:solidFill>
                <a:srgbClr val="000000"/>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dk1"/>
              </a:buClr>
              <a:buSzPct val="100000"/>
              <a:buFont typeface="Garamond"/>
              <a:buChar char="•"/>
            </a:pPr>
            <a:r>
              <a:rPr b="0" i="0" lang="en-US" sz="2800" u="none">
                <a:solidFill>
                  <a:srgbClr val="000000"/>
                </a:solidFill>
                <a:latin typeface="Garamond"/>
                <a:ea typeface="Garamond"/>
                <a:cs typeface="Garamond"/>
                <a:sym typeface="Garamond"/>
              </a:rPr>
              <a:t>il nodo centrale della prevenzione e degli interventi precoci dovrebbe orientarsi a ridurre i fattori di rischio e a potenziare i fattori protettivi (</a:t>
            </a:r>
            <a:r>
              <a:rPr b="1" i="1" lang="en-US" sz="2800" u="none">
                <a:solidFill>
                  <a:srgbClr val="000000"/>
                </a:solidFill>
                <a:latin typeface="Garamond"/>
                <a:ea typeface="Garamond"/>
                <a:cs typeface="Garamond"/>
                <a:sym typeface="Garamond"/>
              </a:rPr>
              <a:t>Ruolo della resilience</a:t>
            </a:r>
            <a:r>
              <a:rPr b="0" i="0" lang="en-US" sz="2800" u="none">
                <a:solidFill>
                  <a:srgbClr val="000000"/>
                </a:solidFill>
                <a:latin typeface="Garamond"/>
                <a:ea typeface="Garamond"/>
                <a:cs typeface="Garamond"/>
                <a:sym typeface="Garamond"/>
              </a:rPr>
              <a:t>)</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230" name="Shape 230"/>
        <p:cNvGrpSpPr/>
        <p:nvPr/>
      </p:nvGrpSpPr>
      <p:grpSpPr>
        <a:xfrm>
          <a:off x="0" y="0"/>
          <a:ext cx="0" cy="0"/>
          <a:chOff x="0" y="0"/>
          <a:chExt cx="0" cy="0"/>
        </a:xfrm>
      </p:grpSpPr>
      <p:sp>
        <p:nvSpPr>
          <p:cNvPr id="231" name="Shape 231"/>
          <p:cNvSpPr txBox="1"/>
          <p:nvPr>
            <p:ph type="title"/>
          </p:nvPr>
        </p:nvSpPr>
        <p:spPr>
          <a:xfrm>
            <a:off x="1143000" y="76200"/>
            <a:ext cx="6781800" cy="1066799"/>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2600" u="none" cap="none" strike="noStrike">
                <a:solidFill>
                  <a:srgbClr val="000000"/>
                </a:solidFill>
                <a:latin typeface="Garamond"/>
                <a:ea typeface="Garamond"/>
                <a:cs typeface="Garamond"/>
                <a:sym typeface="Garamond"/>
              </a:rPr>
              <a:t>ALCUNE CONSIDERAZIONI DALL’ONTARIO CHILD HEALTH STUDY</a:t>
            </a:r>
          </a:p>
        </p:txBody>
      </p:sp>
      <p:sp>
        <p:nvSpPr>
          <p:cNvPr id="232" name="Shape 232"/>
          <p:cNvSpPr txBox="1"/>
          <p:nvPr>
            <p:ph idx="1" type="body"/>
          </p:nvPr>
        </p:nvSpPr>
        <p:spPr>
          <a:xfrm>
            <a:off x="1143000" y="1219200"/>
            <a:ext cx="6781800" cy="5305425"/>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1"/>
              </a:buClr>
              <a:buSzPct val="100000"/>
              <a:buFont typeface="Garamond"/>
              <a:buChar char="•"/>
            </a:pPr>
            <a:r>
              <a:rPr b="0" i="0" lang="en-US" sz="2400" u="none">
                <a:solidFill>
                  <a:srgbClr val="000000"/>
                </a:solidFill>
                <a:latin typeface="Garamond"/>
                <a:ea typeface="Garamond"/>
                <a:cs typeface="Garamond"/>
                <a:sym typeface="Garamond"/>
              </a:rPr>
              <a:t>la prevalenza dei disturbi psichiatrici, così come gli scarsi risultati scolastici  e il disadattamento sociale, varia significativamente  con il variare dei livelli di reddito</a:t>
            </a:r>
          </a:p>
          <a:p>
            <a:pPr indent="-342900" lvl="0" marL="342900" marR="0" rtl="0" algn="l">
              <a:lnSpc>
                <a:spcPct val="100000"/>
              </a:lnSpc>
              <a:spcBef>
                <a:spcPts val="480"/>
              </a:spcBef>
              <a:spcAft>
                <a:spcPts val="0"/>
              </a:spcAft>
              <a:buClr>
                <a:schemeClr val="dk1"/>
              </a:buClr>
              <a:buSzPct val="100000"/>
              <a:buFont typeface="Garamond"/>
              <a:buChar char="•"/>
            </a:pPr>
            <a:r>
              <a:rPr b="0" i="0" lang="en-US" sz="2400" u="none">
                <a:solidFill>
                  <a:srgbClr val="000000"/>
                </a:solidFill>
                <a:latin typeface="Garamond"/>
                <a:ea typeface="Garamond"/>
                <a:cs typeface="Garamond"/>
                <a:sym typeface="Garamond"/>
              </a:rPr>
              <a:t>il basso reddito influenza la morbilità psicosociale al di là  del livello scolastico della madre  e delle cattive relazioni famigliari. I fattori economici (basso reddito) e i fattori non economici (basso livello scolastico della madre e cattive relazioni famigliari) hanno significativi ma indipendenti effetti sulla prevalenza della morbilità psicosociale.</a:t>
            </a:r>
          </a:p>
        </p:txBody>
      </p:sp>
    </p:spTree>
  </p:cSld>
  <p:clrMapOvr>
    <a:masterClrMapping/>
  </p:clrMapOvr>
</p:sld>
</file>

<file path=ppt/theme/theme1.xml><?xml version="1.0" encoding="utf-8"?>
<a:theme xmlns:a="http://schemas.openxmlformats.org/drawingml/2006/main" xmlns:r="http://schemas.openxmlformats.org/officeDocument/2006/relationships" name="tp939[1]">
  <a:themeElements>
    <a:clrScheme name="default">
      <a:dk1>
        <a:srgbClr val="000000"/>
      </a:dk1>
      <a:lt1>
        <a:srgbClr val="FFFFFF"/>
      </a:lt1>
      <a:dk2>
        <a:srgbClr val="000000"/>
      </a:dk2>
      <a:lt2>
        <a:srgbClr val="996633"/>
      </a:lt2>
      <a:accent1>
        <a:srgbClr val="CC9900"/>
      </a:accent1>
      <a:accent2>
        <a:srgbClr val="FFE28F"/>
      </a:accent2>
      <a:accent3>
        <a:srgbClr val="FFFFFF"/>
      </a:accent3>
      <a:accent4>
        <a:srgbClr val="CC9900"/>
      </a:accent4>
      <a:accent5>
        <a:srgbClr val="FFE28F"/>
      </a:accent5>
      <a:accent6>
        <a:srgbClr val="FFFFFF"/>
      </a:accent6>
      <a:hlink>
        <a:srgbClr val="996633"/>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